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40efea5ac7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40efea5ac7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40efea5ac7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40efea5ac7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40efea5ac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40efea5ac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40efea5ac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40efea5ac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40efea5ac7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40efea5ac7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40efea5ac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40efea5ac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40efea5ac7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40efea5ac7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40efea5ac7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40efea5ac7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40efea5ac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40efea5ac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l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59575" y="2345900"/>
            <a:ext cx="5889000" cy="72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lv">
                <a:latin typeface="Calibri"/>
                <a:ea typeface="Calibri"/>
                <a:cs typeface="Calibri"/>
                <a:sym typeface="Calibri"/>
              </a:rPr>
              <a:t>Erasmus+</a:t>
            </a:r>
            <a:endParaRPr>
              <a:latin typeface="Calibri"/>
              <a:ea typeface="Calibri"/>
              <a:cs typeface="Calibri"/>
              <a:sym typeface="Calibri"/>
            </a:endParaRPr>
          </a:p>
        </p:txBody>
      </p:sp>
      <p:sp>
        <p:nvSpPr>
          <p:cNvPr id="55" name="Google Shape;55;p13"/>
          <p:cNvSpPr/>
          <p:nvPr/>
        </p:nvSpPr>
        <p:spPr>
          <a:xfrm>
            <a:off x="611975" y="2243900"/>
            <a:ext cx="4487700" cy="9312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5534300" y="1453675"/>
            <a:ext cx="3224876" cy="31936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idx="1" type="body"/>
          </p:nvPr>
        </p:nvSpPr>
        <p:spPr>
          <a:xfrm>
            <a:off x="702300" y="1229625"/>
            <a:ext cx="3774900" cy="259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lv" sz="1900">
                <a:solidFill>
                  <a:schemeClr val="dk1"/>
                </a:solidFill>
                <a:latin typeface="Georgia"/>
                <a:ea typeface="Georgia"/>
                <a:cs typeface="Georgia"/>
                <a:sym typeface="Georgia"/>
              </a:rPr>
              <a:t>During the mobility we explored Larissa the most.</a:t>
            </a:r>
            <a:endParaRPr sz="1900">
              <a:solidFill>
                <a:schemeClr val="dk1"/>
              </a:solidFill>
              <a:latin typeface="Georgia"/>
              <a:ea typeface="Georgia"/>
              <a:cs typeface="Georgia"/>
              <a:sym typeface="Georgia"/>
            </a:endParaRPr>
          </a:p>
          <a:p>
            <a:pPr indent="0" lvl="0" marL="0" rtl="0" algn="l">
              <a:spcBef>
                <a:spcPts val="1200"/>
              </a:spcBef>
              <a:spcAft>
                <a:spcPts val="0"/>
              </a:spcAft>
              <a:buNone/>
            </a:pPr>
            <a:r>
              <a:rPr lang="lv" sz="1900">
                <a:solidFill>
                  <a:schemeClr val="dk1"/>
                </a:solidFill>
                <a:latin typeface="Georgia"/>
                <a:ea typeface="Georgia"/>
                <a:cs typeface="Georgia"/>
                <a:sym typeface="Georgia"/>
              </a:rPr>
              <a:t>We also made sure we talked and became friends with everyone.</a:t>
            </a:r>
            <a:endParaRPr sz="1900">
              <a:solidFill>
                <a:schemeClr val="dk1"/>
              </a:solidFill>
              <a:latin typeface="Georgia"/>
              <a:ea typeface="Georgia"/>
              <a:cs typeface="Georgia"/>
              <a:sym typeface="Georgia"/>
            </a:endParaRPr>
          </a:p>
          <a:p>
            <a:pPr indent="0" lvl="0" marL="0" rtl="0" algn="l">
              <a:spcBef>
                <a:spcPts val="1200"/>
              </a:spcBef>
              <a:spcAft>
                <a:spcPts val="1200"/>
              </a:spcAft>
              <a:buNone/>
            </a:pPr>
            <a:r>
              <a:rPr lang="lv" sz="1900">
                <a:solidFill>
                  <a:schemeClr val="dk1"/>
                </a:solidFill>
                <a:latin typeface="Georgia"/>
                <a:ea typeface="Georgia"/>
                <a:cs typeface="Georgia"/>
                <a:sym typeface="Georgia"/>
              </a:rPr>
              <a:t> We loved getting to know them and the place they are from.</a:t>
            </a:r>
            <a:endParaRPr sz="1900">
              <a:solidFill>
                <a:schemeClr val="dk1"/>
              </a:solidFill>
              <a:latin typeface="Georgia"/>
              <a:ea typeface="Georgia"/>
              <a:cs typeface="Georgia"/>
              <a:sym typeface="Georgia"/>
            </a:endParaRPr>
          </a:p>
        </p:txBody>
      </p:sp>
      <p:sp>
        <p:nvSpPr>
          <p:cNvPr id="124" name="Google Shape;124;p22"/>
          <p:cNvSpPr/>
          <p:nvPr/>
        </p:nvSpPr>
        <p:spPr>
          <a:xfrm>
            <a:off x="607500" y="1183575"/>
            <a:ext cx="3964500" cy="26844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2"/>
          <p:cNvPicPr preferRelativeResize="0"/>
          <p:nvPr/>
        </p:nvPicPr>
        <p:blipFill>
          <a:blip r:embed="rId3">
            <a:alphaModFix/>
          </a:blip>
          <a:stretch>
            <a:fillRect/>
          </a:stretch>
        </p:blipFill>
        <p:spPr>
          <a:xfrm>
            <a:off x="5337425" y="540475"/>
            <a:ext cx="2826875" cy="40625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 type="body"/>
          </p:nvPr>
        </p:nvSpPr>
        <p:spPr>
          <a:xfrm>
            <a:off x="311700" y="1152475"/>
            <a:ext cx="2624100" cy="219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lv">
                <a:solidFill>
                  <a:schemeClr val="dk1"/>
                </a:solidFill>
                <a:latin typeface="Georgia"/>
                <a:ea typeface="Georgia"/>
                <a:cs typeface="Georgia"/>
                <a:sym typeface="Georgia"/>
              </a:rPr>
              <a:t>Emīlija Sarkane</a:t>
            </a:r>
            <a:endParaRPr>
              <a:solidFill>
                <a:schemeClr val="dk1"/>
              </a:solidFill>
              <a:latin typeface="Georgia"/>
              <a:ea typeface="Georgia"/>
              <a:cs typeface="Georgia"/>
              <a:sym typeface="Georgia"/>
            </a:endParaRPr>
          </a:p>
          <a:p>
            <a:pPr indent="0" lvl="0" marL="0" rtl="0" algn="l">
              <a:spcBef>
                <a:spcPts val="1200"/>
              </a:spcBef>
              <a:spcAft>
                <a:spcPts val="0"/>
              </a:spcAft>
              <a:buNone/>
            </a:pPr>
            <a:r>
              <a:rPr lang="lv">
                <a:solidFill>
                  <a:schemeClr val="dk1"/>
                </a:solidFill>
                <a:latin typeface="Georgia"/>
                <a:ea typeface="Georgia"/>
                <a:cs typeface="Georgia"/>
                <a:sym typeface="Georgia"/>
              </a:rPr>
              <a:t>Laima Elksne</a:t>
            </a:r>
            <a:endParaRPr>
              <a:solidFill>
                <a:schemeClr val="dk1"/>
              </a:solidFill>
              <a:latin typeface="Georgia"/>
              <a:ea typeface="Georgia"/>
              <a:cs typeface="Georgia"/>
              <a:sym typeface="Georgia"/>
            </a:endParaRPr>
          </a:p>
          <a:p>
            <a:pPr indent="0" lvl="0" marL="0" rtl="0" algn="l">
              <a:spcBef>
                <a:spcPts val="1200"/>
              </a:spcBef>
              <a:spcAft>
                <a:spcPts val="0"/>
              </a:spcAft>
              <a:buNone/>
            </a:pPr>
            <a:r>
              <a:rPr lang="lv">
                <a:solidFill>
                  <a:schemeClr val="dk1"/>
                </a:solidFill>
                <a:latin typeface="Georgia"/>
                <a:ea typeface="Georgia"/>
                <a:cs typeface="Georgia"/>
                <a:sym typeface="Georgia"/>
              </a:rPr>
              <a:t>Melānija Mežiniece</a:t>
            </a:r>
            <a:endParaRPr>
              <a:solidFill>
                <a:schemeClr val="dk1"/>
              </a:solidFill>
              <a:latin typeface="Georgia"/>
              <a:ea typeface="Georgia"/>
              <a:cs typeface="Georgia"/>
              <a:sym typeface="Georgia"/>
            </a:endParaRPr>
          </a:p>
          <a:p>
            <a:pPr indent="0" lvl="0" marL="0" rtl="0" algn="l">
              <a:spcBef>
                <a:spcPts val="1200"/>
              </a:spcBef>
              <a:spcAft>
                <a:spcPts val="1200"/>
              </a:spcAft>
              <a:buNone/>
            </a:pPr>
            <a:r>
              <a:rPr lang="lv">
                <a:solidFill>
                  <a:schemeClr val="dk1"/>
                </a:solidFill>
                <a:latin typeface="Georgia"/>
                <a:ea typeface="Georgia"/>
                <a:cs typeface="Georgia"/>
                <a:sym typeface="Georgia"/>
              </a:rPr>
              <a:t>Lauris Raičonaks</a:t>
            </a:r>
            <a:endParaRPr>
              <a:solidFill>
                <a:schemeClr val="dk1"/>
              </a:solidFill>
              <a:latin typeface="Georgia"/>
              <a:ea typeface="Georgia"/>
              <a:cs typeface="Georgia"/>
              <a:sym typeface="Georgia"/>
            </a:endParaRPr>
          </a:p>
        </p:txBody>
      </p:sp>
      <p:sp>
        <p:nvSpPr>
          <p:cNvPr id="62" name="Google Shape;62;p14"/>
          <p:cNvSpPr/>
          <p:nvPr/>
        </p:nvSpPr>
        <p:spPr>
          <a:xfrm>
            <a:off x="97575" y="1073150"/>
            <a:ext cx="2687400" cy="2040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4"/>
          <p:cNvPicPr preferRelativeResize="0"/>
          <p:nvPr/>
        </p:nvPicPr>
        <p:blipFill>
          <a:blip r:embed="rId3">
            <a:alphaModFix/>
          </a:blip>
          <a:stretch>
            <a:fillRect/>
          </a:stretch>
        </p:blipFill>
        <p:spPr>
          <a:xfrm>
            <a:off x="2935800" y="194875"/>
            <a:ext cx="5310950" cy="2448025"/>
          </a:xfrm>
          <a:prstGeom prst="rect">
            <a:avLst/>
          </a:prstGeom>
          <a:noFill/>
          <a:ln cap="flat" cmpd="sng" w="9525">
            <a:solidFill>
              <a:schemeClr val="dk1"/>
            </a:solidFill>
            <a:prstDash val="solid"/>
            <a:round/>
            <a:headEnd len="sm" w="sm" type="none"/>
            <a:tailEnd len="sm" w="sm" type="none"/>
          </a:ln>
        </p:spPr>
      </p:pic>
      <p:pic>
        <p:nvPicPr>
          <p:cNvPr id="64" name="Google Shape;64;p14"/>
          <p:cNvPicPr preferRelativeResize="0"/>
          <p:nvPr/>
        </p:nvPicPr>
        <p:blipFill>
          <a:blip r:embed="rId4">
            <a:alphaModFix/>
          </a:blip>
          <a:stretch>
            <a:fillRect/>
          </a:stretch>
        </p:blipFill>
        <p:spPr>
          <a:xfrm>
            <a:off x="4523225" y="2363625"/>
            <a:ext cx="4158774" cy="19201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5321425" y="968300"/>
            <a:ext cx="3546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lv" sz="3920">
                <a:latin typeface="Calibri"/>
                <a:ea typeface="Calibri"/>
                <a:cs typeface="Calibri"/>
                <a:sym typeface="Calibri"/>
              </a:rPr>
              <a:t>Greece, Larissa</a:t>
            </a:r>
            <a:endParaRPr b="1" sz="3920">
              <a:latin typeface="Calibri"/>
              <a:ea typeface="Calibri"/>
              <a:cs typeface="Calibri"/>
              <a:sym typeface="Calibri"/>
            </a:endParaRPr>
          </a:p>
        </p:txBody>
      </p:sp>
      <p:pic>
        <p:nvPicPr>
          <p:cNvPr id="70" name="Google Shape;70;p15"/>
          <p:cNvPicPr preferRelativeResize="0"/>
          <p:nvPr/>
        </p:nvPicPr>
        <p:blipFill>
          <a:blip r:embed="rId3">
            <a:alphaModFix/>
          </a:blip>
          <a:stretch>
            <a:fillRect/>
          </a:stretch>
        </p:blipFill>
        <p:spPr>
          <a:xfrm>
            <a:off x="116550" y="220600"/>
            <a:ext cx="5107299" cy="2466550"/>
          </a:xfrm>
          <a:prstGeom prst="rect">
            <a:avLst/>
          </a:prstGeom>
          <a:noFill/>
          <a:ln cap="flat" cmpd="sng" w="9525">
            <a:solidFill>
              <a:schemeClr val="dk1"/>
            </a:solidFill>
            <a:prstDash val="solid"/>
            <a:round/>
            <a:headEnd len="sm" w="sm" type="none"/>
            <a:tailEnd len="sm" w="sm" type="none"/>
          </a:ln>
        </p:spPr>
      </p:pic>
      <p:pic>
        <p:nvPicPr>
          <p:cNvPr id="71" name="Google Shape;71;p15"/>
          <p:cNvPicPr preferRelativeResize="0"/>
          <p:nvPr/>
        </p:nvPicPr>
        <p:blipFill>
          <a:blip r:embed="rId4">
            <a:alphaModFix/>
          </a:blip>
          <a:stretch>
            <a:fillRect/>
          </a:stretch>
        </p:blipFill>
        <p:spPr>
          <a:xfrm>
            <a:off x="3077575" y="2219675"/>
            <a:ext cx="5890701" cy="2719850"/>
          </a:xfrm>
          <a:prstGeom prst="rect">
            <a:avLst/>
          </a:prstGeom>
          <a:noFill/>
          <a:ln cap="flat" cmpd="sng" w="9525">
            <a:solidFill>
              <a:schemeClr val="dk1"/>
            </a:solidFill>
            <a:prstDash val="solid"/>
            <a:round/>
            <a:headEnd len="sm" w="sm" type="none"/>
            <a:tailEnd len="sm" w="sm" type="none"/>
          </a:ln>
        </p:spPr>
      </p:pic>
      <p:sp>
        <p:nvSpPr>
          <p:cNvPr id="72" name="Google Shape;72;p15"/>
          <p:cNvSpPr/>
          <p:nvPr/>
        </p:nvSpPr>
        <p:spPr>
          <a:xfrm>
            <a:off x="5321425" y="968300"/>
            <a:ext cx="3308100" cy="9048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733875" y="204025"/>
            <a:ext cx="5275800" cy="103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lv" sz="2820">
                <a:latin typeface="Calibri"/>
                <a:ea typeface="Calibri"/>
                <a:cs typeface="Calibri"/>
                <a:sym typeface="Calibri"/>
              </a:rPr>
              <a:t>What best describes Larissa and it’s people?</a:t>
            </a:r>
            <a:endParaRPr b="1" sz="2820">
              <a:latin typeface="Calibri"/>
              <a:ea typeface="Calibri"/>
              <a:cs typeface="Calibri"/>
              <a:sym typeface="Calibri"/>
            </a:endParaRPr>
          </a:p>
        </p:txBody>
      </p:sp>
      <p:pic>
        <p:nvPicPr>
          <p:cNvPr id="78" name="Google Shape;78;p16"/>
          <p:cNvPicPr preferRelativeResize="0"/>
          <p:nvPr/>
        </p:nvPicPr>
        <p:blipFill>
          <a:blip r:embed="rId3">
            <a:alphaModFix/>
          </a:blip>
          <a:stretch>
            <a:fillRect/>
          </a:stretch>
        </p:blipFill>
        <p:spPr>
          <a:xfrm>
            <a:off x="113522" y="204025"/>
            <a:ext cx="2919725" cy="3892976"/>
          </a:xfrm>
          <a:prstGeom prst="rect">
            <a:avLst/>
          </a:prstGeom>
          <a:noFill/>
          <a:ln cap="flat" cmpd="sng" w="9525">
            <a:solidFill>
              <a:schemeClr val="dk1"/>
            </a:solidFill>
            <a:prstDash val="solid"/>
            <a:round/>
            <a:headEnd len="sm" w="sm" type="none"/>
            <a:tailEnd len="sm" w="sm" type="none"/>
          </a:ln>
        </p:spPr>
      </p:pic>
      <p:sp>
        <p:nvSpPr>
          <p:cNvPr id="79" name="Google Shape;79;p16"/>
          <p:cNvSpPr/>
          <p:nvPr/>
        </p:nvSpPr>
        <p:spPr>
          <a:xfrm>
            <a:off x="3804225" y="265375"/>
            <a:ext cx="5135100" cy="9135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6"/>
          <p:cNvPicPr preferRelativeResize="0"/>
          <p:nvPr/>
        </p:nvPicPr>
        <p:blipFill>
          <a:blip r:embed="rId4">
            <a:alphaModFix/>
          </a:blip>
          <a:stretch>
            <a:fillRect/>
          </a:stretch>
        </p:blipFill>
        <p:spPr>
          <a:xfrm>
            <a:off x="3343600" y="1240213"/>
            <a:ext cx="3574250" cy="2010499"/>
          </a:xfrm>
          <a:prstGeom prst="rect">
            <a:avLst/>
          </a:prstGeom>
          <a:noFill/>
          <a:ln cap="flat" cmpd="sng" w="9525">
            <a:solidFill>
              <a:schemeClr val="dk1"/>
            </a:solidFill>
            <a:prstDash val="solid"/>
            <a:round/>
            <a:headEnd len="sm" w="sm" type="none"/>
            <a:tailEnd len="sm" w="sm" type="none"/>
          </a:ln>
        </p:spPr>
      </p:pic>
      <p:pic>
        <p:nvPicPr>
          <p:cNvPr id="81" name="Google Shape;81;p16"/>
          <p:cNvPicPr preferRelativeResize="0"/>
          <p:nvPr/>
        </p:nvPicPr>
        <p:blipFill>
          <a:blip r:embed="rId5">
            <a:alphaModFix/>
          </a:blip>
          <a:stretch>
            <a:fillRect/>
          </a:stretch>
        </p:blipFill>
        <p:spPr>
          <a:xfrm>
            <a:off x="5729400" y="3012475"/>
            <a:ext cx="3346899" cy="1882625"/>
          </a:xfrm>
          <a:prstGeom prst="rect">
            <a:avLst/>
          </a:prstGeom>
          <a:noFill/>
          <a:ln cap="flat" cmpd="sng" w="9525">
            <a:solidFill>
              <a:schemeClr val="dk1"/>
            </a:solidFill>
            <a:prstDash val="solid"/>
            <a:round/>
            <a:headEnd len="sm" w="sm" type="none"/>
            <a:tailEnd len="sm" w="sm" type="none"/>
          </a:ln>
        </p:spPr>
      </p:pic>
      <p:sp>
        <p:nvSpPr>
          <p:cNvPr id="82" name="Google Shape;82;p16"/>
          <p:cNvSpPr txBox="1"/>
          <p:nvPr/>
        </p:nvSpPr>
        <p:spPr>
          <a:xfrm>
            <a:off x="7104125" y="1240225"/>
            <a:ext cx="1764900" cy="1416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Georgia"/>
              <a:buAutoNum type="arabicParenR"/>
            </a:pPr>
            <a:r>
              <a:rPr lang="lv" sz="1600">
                <a:solidFill>
                  <a:schemeClr val="dk1"/>
                </a:solidFill>
                <a:latin typeface="Georgia"/>
                <a:ea typeface="Georgia"/>
                <a:cs typeface="Georgia"/>
                <a:sym typeface="Georgia"/>
              </a:rPr>
              <a:t>Beautiful</a:t>
            </a:r>
            <a:endParaRPr sz="1600">
              <a:solidFill>
                <a:schemeClr val="dk1"/>
              </a:solidFill>
              <a:latin typeface="Georgia"/>
              <a:ea typeface="Georgia"/>
              <a:cs typeface="Georgia"/>
              <a:sym typeface="Georgia"/>
            </a:endParaRPr>
          </a:p>
          <a:p>
            <a:pPr indent="-330200" lvl="0" marL="457200" rtl="0" algn="l">
              <a:spcBef>
                <a:spcPts val="0"/>
              </a:spcBef>
              <a:spcAft>
                <a:spcPts val="0"/>
              </a:spcAft>
              <a:buClr>
                <a:schemeClr val="dk1"/>
              </a:buClr>
              <a:buSzPts val="1600"/>
              <a:buFont typeface="Georgia"/>
              <a:buAutoNum type="arabicParenR"/>
            </a:pPr>
            <a:r>
              <a:rPr lang="lv" sz="1600">
                <a:solidFill>
                  <a:schemeClr val="dk1"/>
                </a:solidFill>
                <a:latin typeface="Georgia"/>
                <a:ea typeface="Georgia"/>
                <a:cs typeface="Georgia"/>
                <a:sym typeface="Georgia"/>
              </a:rPr>
              <a:t>Unique</a:t>
            </a:r>
            <a:endParaRPr sz="1600">
              <a:solidFill>
                <a:schemeClr val="dk1"/>
              </a:solidFill>
              <a:latin typeface="Georgia"/>
              <a:ea typeface="Georgia"/>
              <a:cs typeface="Georgia"/>
              <a:sym typeface="Georgia"/>
            </a:endParaRPr>
          </a:p>
          <a:p>
            <a:pPr indent="-330200" lvl="0" marL="457200" rtl="0" algn="l">
              <a:spcBef>
                <a:spcPts val="0"/>
              </a:spcBef>
              <a:spcAft>
                <a:spcPts val="0"/>
              </a:spcAft>
              <a:buClr>
                <a:schemeClr val="dk1"/>
              </a:buClr>
              <a:buSzPts val="1600"/>
              <a:buFont typeface="Georgia"/>
              <a:buAutoNum type="arabicParenR"/>
            </a:pPr>
            <a:r>
              <a:rPr lang="lv" sz="1600">
                <a:solidFill>
                  <a:schemeClr val="dk1"/>
                </a:solidFill>
                <a:latin typeface="Georgia"/>
                <a:ea typeface="Georgia"/>
                <a:cs typeface="Georgia"/>
                <a:sym typeface="Georgia"/>
              </a:rPr>
              <a:t>Inexpensive</a:t>
            </a:r>
            <a:endParaRPr sz="1600">
              <a:solidFill>
                <a:schemeClr val="dk1"/>
              </a:solidFill>
              <a:latin typeface="Georgia"/>
              <a:ea typeface="Georgia"/>
              <a:cs typeface="Georgia"/>
              <a:sym typeface="Georgia"/>
            </a:endParaRPr>
          </a:p>
          <a:p>
            <a:pPr indent="-330200" lvl="0" marL="457200" rtl="0" algn="l">
              <a:spcBef>
                <a:spcPts val="0"/>
              </a:spcBef>
              <a:spcAft>
                <a:spcPts val="0"/>
              </a:spcAft>
              <a:buClr>
                <a:schemeClr val="dk1"/>
              </a:buClr>
              <a:buSzPts val="1600"/>
              <a:buFont typeface="Georgia"/>
              <a:buAutoNum type="arabicParenR"/>
            </a:pPr>
            <a:r>
              <a:rPr lang="lv" sz="1600">
                <a:solidFill>
                  <a:schemeClr val="dk1"/>
                </a:solidFill>
                <a:latin typeface="Georgia"/>
                <a:ea typeface="Georgia"/>
                <a:cs typeface="Georgia"/>
                <a:sym typeface="Georgia"/>
              </a:rPr>
              <a:t>Out-going</a:t>
            </a:r>
            <a:endParaRPr sz="1600">
              <a:solidFill>
                <a:schemeClr val="dk1"/>
              </a:solidFill>
              <a:latin typeface="Georgia"/>
              <a:ea typeface="Georgia"/>
              <a:cs typeface="Georgia"/>
              <a:sym typeface="Georgia"/>
            </a:endParaRPr>
          </a:p>
          <a:p>
            <a:pPr indent="-330200" lvl="0" marL="457200" rtl="0" algn="l">
              <a:spcBef>
                <a:spcPts val="0"/>
              </a:spcBef>
              <a:spcAft>
                <a:spcPts val="0"/>
              </a:spcAft>
              <a:buClr>
                <a:schemeClr val="dk1"/>
              </a:buClr>
              <a:buSzPts val="1600"/>
              <a:buFont typeface="Georgia"/>
              <a:buAutoNum type="arabicParenR"/>
            </a:pPr>
            <a:r>
              <a:rPr lang="lv" sz="1600">
                <a:solidFill>
                  <a:schemeClr val="dk1"/>
                </a:solidFill>
                <a:latin typeface="Georgia"/>
                <a:ea typeface="Georgia"/>
                <a:cs typeface="Georgia"/>
                <a:sym typeface="Georgia"/>
              </a:rPr>
              <a:t>Lovely</a:t>
            </a:r>
            <a:endParaRPr sz="1600">
              <a:solidFill>
                <a:schemeClr val="dk1"/>
              </a:solidFill>
              <a:latin typeface="Georgia"/>
              <a:ea typeface="Georgia"/>
              <a:cs typeface="Georgia"/>
              <a:sym typeface="Georgia"/>
            </a:endParaRPr>
          </a:p>
        </p:txBody>
      </p:sp>
      <p:pic>
        <p:nvPicPr>
          <p:cNvPr id="83" name="Google Shape;83;p16"/>
          <p:cNvPicPr preferRelativeResize="0"/>
          <p:nvPr/>
        </p:nvPicPr>
        <p:blipFill>
          <a:blip r:embed="rId6">
            <a:alphaModFix/>
          </a:blip>
          <a:stretch>
            <a:fillRect/>
          </a:stretch>
        </p:blipFill>
        <p:spPr>
          <a:xfrm rot="-5400000">
            <a:off x="3068176" y="2318400"/>
            <a:ext cx="1855224" cy="329817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276225" y="531625"/>
            <a:ext cx="8406600" cy="1508100"/>
          </a:xfrm>
          <a:prstGeom prst="rect">
            <a:avLst/>
          </a:prstGeom>
        </p:spPr>
        <p:txBody>
          <a:bodyPr anchorCtr="0" anchor="t" bIns="91425" lIns="91425" spcFirstLastPara="1" rIns="91425" wrap="square" tIns="91425">
            <a:normAutofit/>
          </a:bodyPr>
          <a:lstStyle/>
          <a:p>
            <a:pPr indent="0" lvl="0" marL="0" marR="152400" rtl="0" algn="l">
              <a:lnSpc>
                <a:spcPct val="160000"/>
              </a:lnSpc>
              <a:spcBef>
                <a:spcPts val="1200"/>
              </a:spcBef>
              <a:spcAft>
                <a:spcPts val="0"/>
              </a:spcAft>
              <a:buNone/>
            </a:pPr>
            <a:r>
              <a:rPr b="1" lang="lv" sz="2200">
                <a:solidFill>
                  <a:schemeClr val="dk1"/>
                </a:solidFill>
                <a:latin typeface="Calibri"/>
                <a:ea typeface="Calibri"/>
                <a:cs typeface="Calibri"/>
                <a:sym typeface="Calibri"/>
              </a:rPr>
              <a:t>  “A picture is worth a thousand words, but a memory is priceless.”</a:t>
            </a:r>
            <a:endParaRPr b="1" sz="2200">
              <a:solidFill>
                <a:schemeClr val="dk1"/>
              </a:solidFill>
              <a:latin typeface="Calibri"/>
              <a:ea typeface="Calibri"/>
              <a:cs typeface="Calibri"/>
              <a:sym typeface="Calibri"/>
            </a:endParaRPr>
          </a:p>
          <a:p>
            <a:pPr indent="0" lvl="0" marL="0" rtl="0" algn="l">
              <a:spcBef>
                <a:spcPts val="1200"/>
              </a:spcBef>
              <a:spcAft>
                <a:spcPts val="1200"/>
              </a:spcAft>
              <a:buNone/>
            </a:pPr>
            <a:r>
              <a:t/>
            </a:r>
            <a:endParaRPr/>
          </a:p>
        </p:txBody>
      </p:sp>
      <p:sp>
        <p:nvSpPr>
          <p:cNvPr id="89" name="Google Shape;89;p17"/>
          <p:cNvSpPr/>
          <p:nvPr/>
        </p:nvSpPr>
        <p:spPr>
          <a:xfrm>
            <a:off x="221750" y="425575"/>
            <a:ext cx="8133000" cy="8514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17"/>
          <p:cNvPicPr preferRelativeResize="0"/>
          <p:nvPr/>
        </p:nvPicPr>
        <p:blipFill>
          <a:blip r:embed="rId3">
            <a:alphaModFix/>
          </a:blip>
          <a:stretch>
            <a:fillRect/>
          </a:stretch>
        </p:blipFill>
        <p:spPr>
          <a:xfrm>
            <a:off x="143525" y="1436525"/>
            <a:ext cx="5239875" cy="2419350"/>
          </a:xfrm>
          <a:prstGeom prst="rect">
            <a:avLst/>
          </a:prstGeom>
          <a:noFill/>
          <a:ln cap="flat" cmpd="sng" w="9525">
            <a:solidFill>
              <a:schemeClr val="dk1"/>
            </a:solidFill>
            <a:prstDash val="solid"/>
            <a:round/>
            <a:headEnd len="sm" w="sm" type="none"/>
            <a:tailEnd len="sm" w="sm" type="none"/>
          </a:ln>
        </p:spPr>
      </p:pic>
      <p:pic>
        <p:nvPicPr>
          <p:cNvPr id="91" name="Google Shape;91;p17"/>
          <p:cNvPicPr preferRelativeResize="0"/>
          <p:nvPr/>
        </p:nvPicPr>
        <p:blipFill>
          <a:blip r:embed="rId4">
            <a:alphaModFix/>
          </a:blip>
          <a:stretch>
            <a:fillRect/>
          </a:stretch>
        </p:blipFill>
        <p:spPr>
          <a:xfrm>
            <a:off x="4424400" y="2456575"/>
            <a:ext cx="4462400" cy="2510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276225" y="863550"/>
            <a:ext cx="6198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lv" sz="2000">
                <a:solidFill>
                  <a:schemeClr val="dk1"/>
                </a:solidFill>
                <a:latin typeface="Georgia"/>
                <a:ea typeface="Georgia"/>
                <a:cs typeface="Georgia"/>
                <a:sym typeface="Georgia"/>
              </a:rPr>
              <a:t>A tourist would never imagine how out-going, friendly, smiley and </a:t>
            </a:r>
            <a:r>
              <a:rPr lang="lv" sz="2000">
                <a:solidFill>
                  <a:schemeClr val="dk1"/>
                </a:solidFill>
                <a:latin typeface="Georgia"/>
                <a:ea typeface="Georgia"/>
                <a:cs typeface="Georgia"/>
                <a:sym typeface="Georgia"/>
              </a:rPr>
              <a:t>extraverted greek people are. They are proud of their cutlture, foods, sports and their country.</a:t>
            </a:r>
            <a:endParaRPr sz="2000">
              <a:solidFill>
                <a:schemeClr val="dk1"/>
              </a:solidFill>
              <a:latin typeface="Georgia"/>
              <a:ea typeface="Georgia"/>
              <a:cs typeface="Georgia"/>
              <a:sym typeface="Georgia"/>
            </a:endParaRPr>
          </a:p>
          <a:p>
            <a:pPr indent="0" lvl="0" marL="0" rtl="0" algn="l">
              <a:spcBef>
                <a:spcPts val="1200"/>
              </a:spcBef>
              <a:spcAft>
                <a:spcPts val="0"/>
              </a:spcAft>
              <a:buNone/>
            </a:pPr>
            <a:r>
              <a:t/>
            </a:r>
            <a:endParaRPr sz="2000">
              <a:solidFill>
                <a:schemeClr val="dk1"/>
              </a:solidFill>
              <a:latin typeface="Georgia"/>
              <a:ea typeface="Georgia"/>
              <a:cs typeface="Georgia"/>
              <a:sym typeface="Georgia"/>
            </a:endParaRPr>
          </a:p>
          <a:p>
            <a:pPr indent="0" lvl="0" marL="0" rtl="0" algn="l">
              <a:spcBef>
                <a:spcPts val="1200"/>
              </a:spcBef>
              <a:spcAft>
                <a:spcPts val="1200"/>
              </a:spcAft>
              <a:buNone/>
            </a:pPr>
            <a:r>
              <a:rPr lang="lv" sz="2000">
                <a:solidFill>
                  <a:schemeClr val="dk1"/>
                </a:solidFill>
                <a:latin typeface="Georgia"/>
                <a:ea typeface="Georgia"/>
                <a:cs typeface="Georgia"/>
                <a:sym typeface="Georgia"/>
              </a:rPr>
              <a:t>Tourists would think, that Greece would be very crowded and not taken care of, but it’s completely the opposite.</a:t>
            </a:r>
            <a:r>
              <a:rPr lang="lv" sz="2000">
                <a:solidFill>
                  <a:schemeClr val="dk1"/>
                </a:solidFill>
                <a:latin typeface="Georgia"/>
                <a:ea typeface="Georgia"/>
                <a:cs typeface="Georgia"/>
                <a:sym typeface="Georgia"/>
              </a:rPr>
              <a:t> </a:t>
            </a:r>
            <a:endParaRPr sz="2000">
              <a:solidFill>
                <a:schemeClr val="dk1"/>
              </a:solidFill>
              <a:latin typeface="Georgia"/>
              <a:ea typeface="Georgia"/>
              <a:cs typeface="Georgia"/>
              <a:sym typeface="Georgia"/>
            </a:endParaRPr>
          </a:p>
        </p:txBody>
      </p:sp>
      <p:sp>
        <p:nvSpPr>
          <p:cNvPr id="97" name="Google Shape;97;p18"/>
          <p:cNvSpPr/>
          <p:nvPr/>
        </p:nvSpPr>
        <p:spPr>
          <a:xfrm>
            <a:off x="81100" y="713650"/>
            <a:ext cx="6465600" cy="38049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8"/>
          <p:cNvPicPr preferRelativeResize="0"/>
          <p:nvPr/>
        </p:nvPicPr>
        <p:blipFill>
          <a:blip r:embed="rId3">
            <a:alphaModFix/>
          </a:blip>
          <a:stretch>
            <a:fillRect/>
          </a:stretch>
        </p:blipFill>
        <p:spPr>
          <a:xfrm>
            <a:off x="6699100" y="152400"/>
            <a:ext cx="1762274" cy="2592850"/>
          </a:xfrm>
          <a:prstGeom prst="rect">
            <a:avLst/>
          </a:prstGeom>
          <a:noFill/>
          <a:ln cap="flat" cmpd="sng" w="9525">
            <a:solidFill>
              <a:schemeClr val="dk1"/>
            </a:solidFill>
            <a:prstDash val="solid"/>
            <a:round/>
            <a:headEnd len="sm" w="sm" type="none"/>
            <a:tailEnd len="sm" w="sm" type="none"/>
          </a:ln>
        </p:spPr>
      </p:pic>
      <p:pic>
        <p:nvPicPr>
          <p:cNvPr id="99" name="Google Shape;99;p18"/>
          <p:cNvPicPr preferRelativeResize="0"/>
          <p:nvPr/>
        </p:nvPicPr>
        <p:blipFill>
          <a:blip r:embed="rId4">
            <a:alphaModFix/>
          </a:blip>
          <a:stretch>
            <a:fillRect/>
          </a:stretch>
        </p:blipFill>
        <p:spPr>
          <a:xfrm>
            <a:off x="6699100" y="2897650"/>
            <a:ext cx="1969902" cy="2093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179000" y="959475"/>
            <a:ext cx="6403850" cy="2951774"/>
          </a:xfrm>
          <a:prstGeom prst="rect">
            <a:avLst/>
          </a:prstGeom>
          <a:noFill/>
          <a:ln cap="flat" cmpd="sng" w="9525">
            <a:solidFill>
              <a:schemeClr val="dk1"/>
            </a:solidFill>
            <a:prstDash val="solid"/>
            <a:round/>
            <a:headEnd len="sm" w="sm" type="none"/>
            <a:tailEnd len="sm" w="sm" type="none"/>
          </a:ln>
        </p:spPr>
      </p:pic>
      <p:pic>
        <p:nvPicPr>
          <p:cNvPr id="105" name="Google Shape;105;p19"/>
          <p:cNvPicPr preferRelativeResize="0"/>
          <p:nvPr/>
        </p:nvPicPr>
        <p:blipFill>
          <a:blip r:embed="rId4">
            <a:alphaModFix/>
          </a:blip>
          <a:stretch>
            <a:fillRect/>
          </a:stretch>
        </p:blipFill>
        <p:spPr>
          <a:xfrm>
            <a:off x="6717525" y="152400"/>
            <a:ext cx="2230339" cy="48387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idx="1" type="body"/>
          </p:nvPr>
        </p:nvSpPr>
        <p:spPr>
          <a:xfrm>
            <a:off x="285100" y="567100"/>
            <a:ext cx="785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lv" sz="2000">
                <a:solidFill>
                  <a:schemeClr val="dk1"/>
                </a:solidFill>
                <a:latin typeface="Georgia"/>
                <a:ea typeface="Georgia"/>
                <a:cs typeface="Georgia"/>
                <a:sym typeface="Georgia"/>
              </a:rPr>
              <a:t>Students who are open-minded, friendly and out-going should participate in projects because they will get unforgettable memories. To get the best memories out of any project you have to socialize, not only with your friends but also with students who are from different countries.</a:t>
            </a:r>
            <a:endParaRPr sz="2000">
              <a:solidFill>
                <a:schemeClr val="dk1"/>
              </a:solidFill>
              <a:latin typeface="Georgia"/>
              <a:ea typeface="Georgia"/>
              <a:cs typeface="Georgia"/>
              <a:sym typeface="Georgia"/>
            </a:endParaRPr>
          </a:p>
        </p:txBody>
      </p:sp>
      <p:sp>
        <p:nvSpPr>
          <p:cNvPr id="111" name="Google Shape;111;p20"/>
          <p:cNvSpPr/>
          <p:nvPr/>
        </p:nvSpPr>
        <p:spPr>
          <a:xfrm>
            <a:off x="248950" y="381375"/>
            <a:ext cx="7929000" cy="25365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62075" y="328150"/>
            <a:ext cx="8477400" cy="107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lv" sz="2920">
                <a:latin typeface="Calibri"/>
                <a:ea typeface="Calibri"/>
                <a:cs typeface="Calibri"/>
                <a:sym typeface="Calibri"/>
              </a:rPr>
              <a:t>How do Erasmus+ projects differ from the everyday learning process?</a:t>
            </a:r>
            <a:endParaRPr b="1" sz="2920">
              <a:latin typeface="Calibri"/>
              <a:ea typeface="Calibri"/>
              <a:cs typeface="Calibri"/>
              <a:sym typeface="Calibri"/>
            </a:endParaRPr>
          </a:p>
        </p:txBody>
      </p:sp>
      <p:sp>
        <p:nvSpPr>
          <p:cNvPr id="117" name="Google Shape;117;p21"/>
          <p:cNvSpPr txBox="1"/>
          <p:nvPr>
            <p:ph idx="1" type="body"/>
          </p:nvPr>
        </p:nvSpPr>
        <p:spPr>
          <a:xfrm>
            <a:off x="462450" y="1791550"/>
            <a:ext cx="7909800" cy="1764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Georgia"/>
              <a:buAutoNum type="arabicParenR"/>
            </a:pPr>
            <a:r>
              <a:rPr lang="lv">
                <a:solidFill>
                  <a:schemeClr val="dk1"/>
                </a:solidFill>
                <a:latin typeface="Georgia"/>
                <a:ea typeface="Georgia"/>
                <a:cs typeface="Georgia"/>
                <a:sym typeface="Georgia"/>
              </a:rPr>
              <a:t>You have a chance to socialize with students from other countries. </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AutoNum type="arabicParenR"/>
            </a:pPr>
            <a:r>
              <a:rPr lang="lv">
                <a:solidFill>
                  <a:schemeClr val="dk1"/>
                </a:solidFill>
                <a:latin typeface="Georgia"/>
                <a:ea typeface="Georgia"/>
                <a:cs typeface="Georgia"/>
                <a:sym typeface="Georgia"/>
              </a:rPr>
              <a:t>Explore a completely new school and get to know their everyday learning processes.</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AutoNum type="arabicParenR"/>
            </a:pPr>
            <a:r>
              <a:rPr lang="lv">
                <a:solidFill>
                  <a:schemeClr val="dk1"/>
                </a:solidFill>
                <a:latin typeface="Georgia"/>
                <a:ea typeface="Georgia"/>
                <a:cs typeface="Georgia"/>
                <a:sym typeface="Georgia"/>
              </a:rPr>
              <a:t>You learn about new places, culture, foods and the country in general.</a:t>
            </a:r>
            <a:endParaRPr>
              <a:solidFill>
                <a:schemeClr val="dk1"/>
              </a:solidFill>
              <a:latin typeface="Georgia"/>
              <a:ea typeface="Georgia"/>
              <a:cs typeface="Georgia"/>
              <a:sym typeface="Georgia"/>
            </a:endParaRPr>
          </a:p>
        </p:txBody>
      </p:sp>
      <p:sp>
        <p:nvSpPr>
          <p:cNvPr id="118" name="Google Shape;118;p21"/>
          <p:cNvSpPr/>
          <p:nvPr/>
        </p:nvSpPr>
        <p:spPr>
          <a:xfrm>
            <a:off x="231850" y="164050"/>
            <a:ext cx="8227800" cy="14013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