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6" r:id="rId9"/>
    <p:sldId id="263" r:id="rId10"/>
    <p:sldId id="264" r:id="rId11"/>
    <p:sldId id="265" r:id="rId1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99" d="100"/>
          <a:sy n="99" d="100"/>
        </p:scale>
        <p:origin x="7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p:cNvSpPr>
            <a:spLocks noGrp="1"/>
          </p:cNvSpPr>
          <p:nvPr>
            <p:ph type="dt" sz="half" idx="10"/>
          </p:nvPr>
        </p:nvSpPr>
        <p:spPr/>
        <p:txBody>
          <a:bodyPr/>
          <a:lstStyle/>
          <a:p>
            <a:fld id="{7E44D02F-80C6-41E0-90AD-CA0556C1963D}" type="datetimeFigureOut">
              <a:rPr lang="lv-LV" smtClean="0"/>
              <a:t>08.11.2022</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378404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7E44D02F-80C6-41E0-90AD-CA0556C1963D}" type="datetimeFigureOut">
              <a:rPr lang="lv-LV" smtClean="0"/>
              <a:t>08.11.2022</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106496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7E44D02F-80C6-41E0-90AD-CA0556C1963D}" type="datetimeFigureOut">
              <a:rPr lang="lv-LV" smtClean="0"/>
              <a:t>08.11.2022</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265438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7E44D02F-80C6-41E0-90AD-CA0556C1963D}" type="datetimeFigureOut">
              <a:rPr lang="lv-LV" smtClean="0"/>
              <a:t>08.11.2022</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399187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p:cNvSpPr>
            <a:spLocks noGrp="1"/>
          </p:cNvSpPr>
          <p:nvPr>
            <p:ph type="dt" sz="half" idx="10"/>
          </p:nvPr>
        </p:nvSpPr>
        <p:spPr/>
        <p:txBody>
          <a:bodyPr/>
          <a:lstStyle/>
          <a:p>
            <a:fld id="{7E44D02F-80C6-41E0-90AD-CA0556C1963D}" type="datetimeFigureOut">
              <a:rPr lang="lv-LV" smtClean="0"/>
              <a:t>08.11.2022</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215423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sz="half" idx="1"/>
          </p:nvPr>
        </p:nvSpPr>
        <p:spPr>
          <a:xfrm>
            <a:off x="838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p:cNvSpPr>
            <a:spLocks noGrp="1"/>
          </p:cNvSpPr>
          <p:nvPr>
            <p:ph sz="half" idx="2"/>
          </p:nvPr>
        </p:nvSpPr>
        <p:spPr>
          <a:xfrm>
            <a:off x="6172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p:cNvSpPr>
            <a:spLocks noGrp="1"/>
          </p:cNvSpPr>
          <p:nvPr>
            <p:ph type="dt" sz="half" idx="10"/>
          </p:nvPr>
        </p:nvSpPr>
        <p:spPr/>
        <p:txBody>
          <a:bodyPr/>
          <a:lstStyle/>
          <a:p>
            <a:fld id="{7E44D02F-80C6-41E0-90AD-CA0556C1963D}" type="datetimeFigureOut">
              <a:rPr lang="lv-LV" smtClean="0"/>
              <a:t>08.11.2022</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1188357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p:cNvSpPr>
            <a:spLocks noGrp="1"/>
          </p:cNvSpPr>
          <p:nvPr>
            <p:ph sz="half" idx="2"/>
          </p:nvPr>
        </p:nvSpPr>
        <p:spPr>
          <a:xfrm>
            <a:off x="839788" y="2505075"/>
            <a:ext cx="5157787"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6172200" y="2505075"/>
            <a:ext cx="5183188"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p:cNvSpPr>
            <a:spLocks noGrp="1"/>
          </p:cNvSpPr>
          <p:nvPr>
            <p:ph type="dt" sz="half" idx="10"/>
          </p:nvPr>
        </p:nvSpPr>
        <p:spPr/>
        <p:txBody>
          <a:bodyPr/>
          <a:lstStyle/>
          <a:p>
            <a:fld id="{7E44D02F-80C6-41E0-90AD-CA0556C1963D}" type="datetimeFigureOut">
              <a:rPr lang="lv-LV" smtClean="0"/>
              <a:t>08.11.2022</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254967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Datuma vietturis 2"/>
          <p:cNvSpPr>
            <a:spLocks noGrp="1"/>
          </p:cNvSpPr>
          <p:nvPr>
            <p:ph type="dt" sz="half" idx="10"/>
          </p:nvPr>
        </p:nvSpPr>
        <p:spPr/>
        <p:txBody>
          <a:bodyPr/>
          <a:lstStyle/>
          <a:p>
            <a:fld id="{7E44D02F-80C6-41E0-90AD-CA0556C1963D}" type="datetimeFigureOut">
              <a:rPr lang="lv-LV" smtClean="0"/>
              <a:t>08.11.2022</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409385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7E44D02F-80C6-41E0-90AD-CA0556C1963D}" type="datetimeFigureOut">
              <a:rPr lang="lv-LV" smtClean="0"/>
              <a:t>08.11.2022</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251649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fld id="{7E44D02F-80C6-41E0-90AD-CA0556C1963D}" type="datetimeFigureOut">
              <a:rPr lang="lv-LV" smtClean="0"/>
              <a:t>08.11.2022</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65198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fld id="{7E44D02F-80C6-41E0-90AD-CA0556C1963D}" type="datetimeFigureOut">
              <a:rPr lang="lv-LV" smtClean="0"/>
              <a:t>08.11.2022</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60B17805-1575-4FEC-8D16-AC981CE0D39F}" type="slidenum">
              <a:rPr lang="lv-LV" smtClean="0"/>
              <a:t>‹#›</a:t>
            </a:fld>
            <a:endParaRPr lang="lv-LV"/>
          </a:p>
        </p:txBody>
      </p:sp>
    </p:spTree>
    <p:extLst>
      <p:ext uri="{BB962C8B-B14F-4D97-AF65-F5344CB8AC3E}">
        <p14:creationId xmlns:p14="http://schemas.microsoft.com/office/powerpoint/2010/main" val="1809625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4D02F-80C6-41E0-90AD-CA0556C1963D}" type="datetimeFigureOut">
              <a:rPr lang="lv-LV" smtClean="0"/>
              <a:t>08.11.2022</a:t>
            </a:fld>
            <a:endParaRPr lang="lv-LV"/>
          </a:p>
        </p:txBody>
      </p:sp>
      <p:sp>
        <p:nvSpPr>
          <p:cNvPr id="5" name="Kājenes vietturi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7805-1575-4FEC-8D16-AC981CE0D39F}" type="slidenum">
              <a:rPr lang="lv-LV" smtClean="0"/>
              <a:t>‹#›</a:t>
            </a:fld>
            <a:endParaRPr lang="lv-LV"/>
          </a:p>
        </p:txBody>
      </p:sp>
    </p:spTree>
    <p:extLst>
      <p:ext uri="{BB962C8B-B14F-4D97-AF65-F5344CB8AC3E}">
        <p14:creationId xmlns:p14="http://schemas.microsoft.com/office/powerpoint/2010/main" val="4052554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augrc.edu.lv/wp-content/uploads/2020/11/Jaunakas_dailliteraturas_gramatas_biblioteka_2020_g_compressed.pdf"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87824"/>
            <a:ext cx="12192000" cy="9144000"/>
          </a:xfrm>
          <a:prstGeom prst="rect">
            <a:avLst/>
          </a:prstGeom>
        </p:spPr>
      </p:pic>
      <p:sp>
        <p:nvSpPr>
          <p:cNvPr id="7" name="TextBox 6"/>
          <p:cNvSpPr txBox="1"/>
          <p:nvPr/>
        </p:nvSpPr>
        <p:spPr>
          <a:xfrm>
            <a:off x="1978934" y="2342843"/>
            <a:ext cx="8050306"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lv-LV" sz="5400"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Jaunākās daiļliteratūras grāmatas bibliotēkā </a:t>
            </a:r>
          </a:p>
          <a:p>
            <a:pPr algn="ctr"/>
            <a:r>
              <a:rPr lang="lv-LV" sz="5400"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2022.gadā</a:t>
            </a:r>
            <a:endParaRPr lang="lv-LV" sz="5400"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21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Es vairs nebēgu pa sapņiem /Māra Ozola. – Silvija Ozola</a:t>
            </a:r>
            <a:r>
              <a:rPr lang="en-US" dirty="0"/>
              <a:t>, 2020</a:t>
            </a:r>
            <a:endParaRPr lang="lv-LV" dirty="0"/>
          </a:p>
        </p:txBody>
      </p:sp>
      <p:sp>
        <p:nvSpPr>
          <p:cNvPr id="5" name="Content Placeholder 4"/>
          <p:cNvSpPr>
            <a:spLocks noGrp="1"/>
          </p:cNvSpPr>
          <p:nvPr>
            <p:ph sz="half" idx="2"/>
          </p:nvPr>
        </p:nvSpPr>
        <p:spPr>
          <a:xfrm>
            <a:off x="5783283" y="1690688"/>
            <a:ext cx="5570517" cy="4995119"/>
          </a:xfrm>
        </p:spPr>
        <p:txBody>
          <a:bodyPr>
            <a:noAutofit/>
          </a:bodyPr>
          <a:lstStyle/>
          <a:p>
            <a:pPr marL="0" indent="0" algn="just">
              <a:buNone/>
            </a:pPr>
            <a:r>
              <a:rPr lang="lv-LV" sz="2000" dirty="0">
                <a:latin typeface="Ubuntu"/>
              </a:rPr>
              <a:t>Visām tām, kuras cieš un velk dzīvi kā nastu.</a:t>
            </a:r>
            <a:r>
              <a:rPr lang="en-US" sz="2000" dirty="0">
                <a:latin typeface="Ubuntu"/>
              </a:rPr>
              <a:t> </a:t>
            </a:r>
            <a:r>
              <a:rPr lang="lv-LV" sz="2000" dirty="0">
                <a:latin typeface="Ubuntu"/>
              </a:rPr>
              <a:t>Visiem tiem, kuri ir tuvu un baidās vai neprot palīdzēt.</a:t>
            </a:r>
            <a:r>
              <a:rPr lang="en-US" sz="2000" dirty="0">
                <a:latin typeface="Ubuntu"/>
              </a:rPr>
              <a:t> </a:t>
            </a:r>
            <a:r>
              <a:rPr lang="lv-LV" sz="2000" dirty="0">
                <a:latin typeface="Ubuntu"/>
              </a:rPr>
              <a:t>Visiem, kuri dzīves duļķainākajos ūdeņos ir trāpījušies dziļumā un izmisīgi </a:t>
            </a:r>
            <a:r>
              <a:rPr lang="lv-LV" sz="2000" dirty="0" err="1">
                <a:latin typeface="Ubuntu"/>
              </a:rPr>
              <a:t>pūlas</a:t>
            </a:r>
            <a:r>
              <a:rPr lang="lv-LV" sz="2000" dirty="0">
                <a:latin typeface="Ubuntu"/>
              </a:rPr>
              <a:t> uzpeldēt.</a:t>
            </a:r>
            <a:r>
              <a:rPr lang="en-US" sz="2000" dirty="0">
                <a:latin typeface="Ubuntu"/>
              </a:rPr>
              <a:t> </a:t>
            </a:r>
            <a:r>
              <a:rPr lang="lv-LV" sz="2000" dirty="0">
                <a:latin typeface="Ubuntu"/>
              </a:rPr>
              <a:t>Visiem tiem, kuri ir paguruši un meklē, kā aizbēgt no dzīves un problēmām. Visiem tie, kuriem maz pieredzes un vajadzīgs padoms vai piemērs.</a:t>
            </a:r>
          </a:p>
          <a:p>
            <a:pPr marL="0" indent="0" algn="just">
              <a:buNone/>
            </a:pPr>
            <a:r>
              <a:rPr lang="lv-LV" sz="2000" dirty="0">
                <a:latin typeface="Ubuntu"/>
              </a:rPr>
              <a:t>Tas ir gabaliņš no manas dzīves. Es izturēju, un jūs arī izturēsiet. Izdomājiet, kādu gribat veidot savu likteni, cīnieties, dariet, un jūs to piepildīsiet.</a:t>
            </a:r>
          </a:p>
          <a:p>
            <a:pPr marL="0" indent="0" algn="just">
              <a:buNone/>
            </a:pPr>
            <a:r>
              <a:rPr lang="lv-LV" sz="2000" dirty="0">
                <a:latin typeface="Ubuntu"/>
              </a:rPr>
              <a:t>Ja es varēju, tad jūs arī varat. Tāpēc jau rakstīju – lai palīdzētu.</a:t>
            </a:r>
          </a:p>
          <a:p>
            <a:pPr marL="0" indent="0" algn="just">
              <a:buNone/>
            </a:pPr>
            <a:r>
              <a:rPr lang="lv-LV" sz="2000" dirty="0">
                <a:latin typeface="Ubuntu"/>
              </a:rPr>
              <a:t>Tas bija mans pienākums.</a:t>
            </a:r>
            <a:endParaRPr lang="en-US" sz="2000" dirty="0">
              <a:latin typeface="Ubuntu"/>
            </a:endParaRPr>
          </a:p>
          <a:p>
            <a:pPr marL="0" indent="0" algn="r">
              <a:buNone/>
            </a:pPr>
            <a:r>
              <a:rPr lang="en-US" sz="2000" dirty="0">
                <a:latin typeface="Ubuntu"/>
              </a:rPr>
              <a:t>/M</a:t>
            </a:r>
            <a:r>
              <a:rPr lang="lv-LV" sz="2000" dirty="0">
                <a:latin typeface="Ubuntu"/>
              </a:rPr>
              <a:t>āra Ozola/</a:t>
            </a:r>
          </a:p>
        </p:txBody>
      </p:sp>
      <p:pic>
        <p:nvPicPr>
          <p:cNvPr id="3" name="Picture 2"/>
          <p:cNvPicPr>
            <a:picLocks noChangeAspect="1"/>
          </p:cNvPicPr>
          <p:nvPr/>
        </p:nvPicPr>
        <p:blipFill>
          <a:blip r:embed="rId2"/>
          <a:stretch>
            <a:fillRect/>
          </a:stretch>
        </p:blipFill>
        <p:spPr>
          <a:xfrm rot="20708362">
            <a:off x="1675238" y="2162289"/>
            <a:ext cx="2284117" cy="3861913"/>
          </a:xfrm>
          <a:prstGeom prst="rect">
            <a:avLst/>
          </a:prstGeom>
        </p:spPr>
      </p:pic>
    </p:spTree>
    <p:extLst>
      <p:ext uri="{BB962C8B-B14F-4D97-AF65-F5344CB8AC3E}">
        <p14:creationId xmlns:p14="http://schemas.microsoft.com/office/powerpoint/2010/main" val="392656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pPr algn="ctr"/>
            <a:r>
              <a:rPr lang="lv-LV" dirty="0">
                <a:latin typeface="Century Gothic" panose="020B0502020202020204"/>
              </a:rPr>
              <a:t>Gaidām jūs bibliotēkā!</a:t>
            </a:r>
            <a:br>
              <a:rPr lang="lv-LV" dirty="0">
                <a:solidFill>
                  <a:srgbClr val="ED7D31">
                    <a:lumMod val="50000"/>
                  </a:srgbClr>
                </a:solidFill>
                <a:latin typeface="Century Gothic" panose="020B0502020202020204"/>
              </a:rPr>
            </a:br>
            <a:endParaRPr lang="lv-LV" dirty="0"/>
          </a:p>
        </p:txBody>
      </p:sp>
      <p:sp>
        <p:nvSpPr>
          <p:cNvPr id="3" name="Satura vietturis 2"/>
          <p:cNvSpPr>
            <a:spLocks noGrp="1"/>
          </p:cNvSpPr>
          <p:nvPr>
            <p:ph idx="1"/>
          </p:nvPr>
        </p:nvSpPr>
        <p:spPr>
          <a:xfrm>
            <a:off x="2006930" y="1825625"/>
            <a:ext cx="8716488" cy="4351338"/>
          </a:xfrm>
        </p:spPr>
        <p:txBody>
          <a:bodyPr/>
          <a:lstStyle/>
          <a:p>
            <a:pPr marL="304747" lvl="0" indent="-304747" algn="ctr" defTabSz="1218987">
              <a:lnSpc>
                <a:spcPct val="95000"/>
              </a:lnSpc>
              <a:spcBef>
                <a:spcPts val="1866"/>
              </a:spcBef>
              <a:buClr>
                <a:srgbClr val="70AD47">
                  <a:lumMod val="50000"/>
                </a:srgbClr>
              </a:buClr>
              <a:buSzPct val="100000"/>
            </a:pPr>
            <a:r>
              <a:rPr lang="lv-LV" sz="2400" dirty="0">
                <a:solidFill>
                  <a:prstClr val="black"/>
                </a:solidFill>
                <a:latin typeface="Century Gothic" panose="020B0502020202020204"/>
              </a:rPr>
              <a:t>Pirmdiena	8:30 - 17:00</a:t>
            </a:r>
          </a:p>
          <a:p>
            <a:pPr marL="304747" lvl="0" indent="-304747" algn="ctr" defTabSz="1218987">
              <a:lnSpc>
                <a:spcPct val="95000"/>
              </a:lnSpc>
              <a:spcBef>
                <a:spcPts val="1866"/>
              </a:spcBef>
              <a:buClr>
                <a:srgbClr val="70AD47">
                  <a:lumMod val="50000"/>
                </a:srgbClr>
              </a:buClr>
              <a:buSzPct val="100000"/>
            </a:pPr>
            <a:r>
              <a:rPr lang="lv-LV" sz="2400" dirty="0">
                <a:solidFill>
                  <a:prstClr val="black"/>
                </a:solidFill>
                <a:latin typeface="Century Gothic" panose="020B0502020202020204"/>
              </a:rPr>
              <a:t>Otrdiena	8:30 - 17:30</a:t>
            </a:r>
          </a:p>
          <a:p>
            <a:pPr marL="304747" lvl="0" indent="-304747" algn="ctr" defTabSz="1218987">
              <a:lnSpc>
                <a:spcPct val="95000"/>
              </a:lnSpc>
              <a:spcBef>
                <a:spcPts val="1866"/>
              </a:spcBef>
              <a:buClr>
                <a:srgbClr val="70AD47">
                  <a:lumMod val="50000"/>
                </a:srgbClr>
              </a:buClr>
              <a:buSzPct val="100000"/>
            </a:pPr>
            <a:r>
              <a:rPr lang="lv-LV" sz="2400" dirty="0">
                <a:solidFill>
                  <a:prstClr val="black"/>
                </a:solidFill>
                <a:latin typeface="Century Gothic" panose="020B0502020202020204"/>
              </a:rPr>
              <a:t>Trešdiena	8:30 - 17:00</a:t>
            </a:r>
          </a:p>
          <a:p>
            <a:pPr marL="304747" lvl="0" indent="-304747" algn="ctr" defTabSz="1218987">
              <a:lnSpc>
                <a:spcPct val="95000"/>
              </a:lnSpc>
              <a:spcBef>
                <a:spcPts val="1866"/>
              </a:spcBef>
              <a:buClr>
                <a:srgbClr val="70AD47">
                  <a:lumMod val="50000"/>
                </a:srgbClr>
              </a:buClr>
              <a:buSzPct val="100000"/>
            </a:pPr>
            <a:r>
              <a:rPr lang="lv-LV" sz="2400" dirty="0">
                <a:solidFill>
                  <a:prstClr val="black"/>
                </a:solidFill>
                <a:latin typeface="Century Gothic" panose="020B0502020202020204"/>
              </a:rPr>
              <a:t>Ceturtdiena	8:30 - 16:30</a:t>
            </a:r>
          </a:p>
          <a:p>
            <a:pPr marL="304747" lvl="0" indent="-304747" algn="ctr" defTabSz="1218987">
              <a:lnSpc>
                <a:spcPct val="95000"/>
              </a:lnSpc>
              <a:spcBef>
                <a:spcPts val="1866"/>
              </a:spcBef>
              <a:buClr>
                <a:srgbClr val="70AD47">
                  <a:lumMod val="50000"/>
                </a:srgbClr>
              </a:buClr>
              <a:buSzPct val="100000"/>
            </a:pPr>
            <a:r>
              <a:rPr lang="lv-LV" sz="2400" dirty="0">
                <a:solidFill>
                  <a:prstClr val="black"/>
                </a:solidFill>
                <a:latin typeface="Century Gothic" panose="020B0502020202020204"/>
              </a:rPr>
              <a:t>Piektdiena	8:30 - 17:00</a:t>
            </a:r>
          </a:p>
          <a:p>
            <a:pPr marL="0" indent="0">
              <a:buNone/>
            </a:pPr>
            <a:endParaRPr lang="lv-LV" dirty="0"/>
          </a:p>
        </p:txBody>
      </p:sp>
    </p:spTree>
    <p:extLst>
      <p:ext uri="{BB962C8B-B14F-4D97-AF65-F5344CB8AC3E}">
        <p14:creationId xmlns:p14="http://schemas.microsoft.com/office/powerpoint/2010/main" val="1488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4560124" y="168726"/>
            <a:ext cx="2618244" cy="563763"/>
          </a:xfrm>
          <a:prstGeom prst="rect">
            <a:avLst/>
          </a:prstGeom>
        </p:spPr>
      </p:pic>
      <p:sp>
        <p:nvSpPr>
          <p:cNvPr id="2" name="Title 1"/>
          <p:cNvSpPr>
            <a:spLocks noGrp="1"/>
          </p:cNvSpPr>
          <p:nvPr>
            <p:ph type="title"/>
          </p:nvPr>
        </p:nvSpPr>
        <p:spPr>
          <a:xfrm>
            <a:off x="838200" y="1045029"/>
            <a:ext cx="10515600" cy="1116279"/>
          </a:xfrm>
        </p:spPr>
        <p:txBody>
          <a:bodyPr>
            <a:normAutofit fontScale="90000"/>
          </a:bodyPr>
          <a:lstStyle/>
          <a:p>
            <a:r>
              <a:rPr lang="lv-LV" dirty="0"/>
              <a:t>“Bērnu, jauniešu un vecāku žūrijas” kolekcija 2022</a:t>
            </a:r>
          </a:p>
        </p:txBody>
      </p:sp>
      <p:pic>
        <p:nvPicPr>
          <p:cNvPr id="3" name="Content Placeholder 2"/>
          <p:cNvPicPr>
            <a:picLocks noGrp="1" noChangeAspect="1"/>
          </p:cNvPicPr>
          <p:nvPr>
            <p:ph idx="1"/>
          </p:nvPr>
        </p:nvPicPr>
        <p:blipFill>
          <a:blip r:embed="rId3"/>
          <a:stretch>
            <a:fillRect/>
          </a:stretch>
        </p:blipFill>
        <p:spPr>
          <a:xfrm>
            <a:off x="-18362" y="2473848"/>
            <a:ext cx="12210362" cy="3938827"/>
          </a:xfrm>
          <a:prstGeom prst="rect">
            <a:avLst/>
          </a:prstGeom>
        </p:spPr>
      </p:pic>
    </p:spTree>
    <p:extLst>
      <p:ext uri="{BB962C8B-B14F-4D97-AF65-F5344CB8AC3E}">
        <p14:creationId xmlns:p14="http://schemas.microsoft.com/office/powerpoint/2010/main" val="35501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3859730" y="486807"/>
            <a:ext cx="4076881" cy="877838"/>
          </a:xfrm>
          <a:prstGeom prst="rect">
            <a:avLst/>
          </a:prstGeom>
        </p:spPr>
      </p:pic>
      <p:pic>
        <p:nvPicPr>
          <p:cNvPr id="5" name="Content Placeholder 4"/>
          <p:cNvPicPr>
            <a:picLocks noGrp="1" noChangeAspect="1"/>
          </p:cNvPicPr>
          <p:nvPr>
            <p:ph idx="1"/>
          </p:nvPr>
        </p:nvPicPr>
        <p:blipFill>
          <a:blip r:embed="rId3"/>
          <a:stretch>
            <a:fillRect/>
          </a:stretch>
        </p:blipFill>
        <p:spPr>
          <a:xfrm>
            <a:off x="1338" y="2432469"/>
            <a:ext cx="12190662" cy="3932471"/>
          </a:xfrm>
          <a:prstGeom prst="rect">
            <a:avLst/>
          </a:prstGeom>
        </p:spPr>
      </p:pic>
    </p:spTree>
    <p:extLst>
      <p:ext uri="{BB962C8B-B14F-4D97-AF65-F5344CB8AC3E}">
        <p14:creationId xmlns:p14="http://schemas.microsoft.com/office/powerpoint/2010/main" val="2566451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4167739" y="613963"/>
            <a:ext cx="4153772" cy="894394"/>
          </a:xfrm>
          <a:prstGeom prst="rect">
            <a:avLst/>
          </a:prstGeom>
        </p:spPr>
      </p:pic>
      <p:pic>
        <p:nvPicPr>
          <p:cNvPr id="3" name="Content Placeholder 2"/>
          <p:cNvPicPr>
            <a:picLocks noGrp="1" noChangeAspect="1"/>
          </p:cNvPicPr>
          <p:nvPr>
            <p:ph idx="1"/>
          </p:nvPr>
        </p:nvPicPr>
        <p:blipFill>
          <a:blip r:embed="rId3"/>
          <a:stretch>
            <a:fillRect/>
          </a:stretch>
        </p:blipFill>
        <p:spPr>
          <a:xfrm>
            <a:off x="0" y="2529119"/>
            <a:ext cx="12192000" cy="3837765"/>
          </a:xfrm>
          <a:prstGeom prst="rect">
            <a:avLst/>
          </a:prstGeom>
        </p:spPr>
      </p:pic>
    </p:spTree>
    <p:extLst>
      <p:ext uri="{BB962C8B-B14F-4D97-AF65-F5344CB8AC3E}">
        <p14:creationId xmlns:p14="http://schemas.microsoft.com/office/powerpoint/2010/main" val="175363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Akmentiņš/</a:t>
            </a:r>
            <a:r>
              <a:rPr lang="lv-LV" dirty="0" err="1"/>
              <a:t>Marjus</a:t>
            </a:r>
            <a:r>
              <a:rPr lang="lv-LV" dirty="0"/>
              <a:t> </a:t>
            </a:r>
            <a:r>
              <a:rPr lang="lv-LV" dirty="0" err="1"/>
              <a:t>Marcinkevičs</a:t>
            </a:r>
            <a:r>
              <a:rPr lang="lv-LV" dirty="0"/>
              <a:t>.-</a:t>
            </a:r>
            <a:r>
              <a:rPr lang="lv-LV" dirty="0" err="1"/>
              <a:t>Rīga:Zvaigzne</a:t>
            </a:r>
            <a:r>
              <a:rPr lang="lv-LV" dirty="0"/>
              <a:t> ABC,2022</a:t>
            </a:r>
          </a:p>
        </p:txBody>
      </p:sp>
      <p:pic>
        <p:nvPicPr>
          <p:cNvPr id="4" name="Satura vietturis 3"/>
          <p:cNvPicPr>
            <a:picLocks noGrp="1" noChangeAspect="1"/>
          </p:cNvPicPr>
          <p:nvPr>
            <p:ph idx="1"/>
          </p:nvPr>
        </p:nvPicPr>
        <p:blipFill>
          <a:blip r:embed="rId2"/>
          <a:stretch>
            <a:fillRect/>
          </a:stretch>
        </p:blipFill>
        <p:spPr>
          <a:xfrm rot="21066470">
            <a:off x="1129708" y="2326647"/>
            <a:ext cx="2692264" cy="3981073"/>
          </a:xfrm>
          <a:prstGeom prst="rect">
            <a:avLst/>
          </a:prstGeom>
        </p:spPr>
      </p:pic>
      <p:sp>
        <p:nvSpPr>
          <p:cNvPr id="5" name="Taisnstūris 4"/>
          <p:cNvSpPr/>
          <p:nvPr/>
        </p:nvSpPr>
        <p:spPr>
          <a:xfrm>
            <a:off x="5201392" y="2743913"/>
            <a:ext cx="5985164" cy="2554545"/>
          </a:xfrm>
          <a:prstGeom prst="rect">
            <a:avLst/>
          </a:prstGeom>
        </p:spPr>
        <p:txBody>
          <a:bodyPr wrap="square">
            <a:spAutoFit/>
          </a:bodyPr>
          <a:lstStyle/>
          <a:p>
            <a:pPr algn="just"/>
            <a:r>
              <a:rPr lang="lv-LV" sz="2000" b="0" i="0" dirty="0">
                <a:solidFill>
                  <a:srgbClr val="393535"/>
                </a:solidFill>
                <a:effectLst/>
                <a:latin typeface="-apple-system"/>
              </a:rPr>
              <a:t>Šie notikumi norisinājās Viļņā. Bet varbūt Kauņā? Vai Varšavā, Berlīnē, Romā, Parīzē, Rīgā?</a:t>
            </a:r>
            <a:br>
              <a:rPr lang="lv-LV" sz="2000" b="0" i="0" dirty="0">
                <a:solidFill>
                  <a:srgbClr val="393535"/>
                </a:solidFill>
                <a:effectLst/>
                <a:latin typeface="-apple-system"/>
              </a:rPr>
            </a:br>
            <a:r>
              <a:rPr lang="lv-LV" sz="2000" b="0" i="0" dirty="0">
                <a:solidFill>
                  <a:srgbClr val="393535"/>
                </a:solidFill>
                <a:effectLst/>
                <a:latin typeface="-apple-system"/>
              </a:rPr>
              <a:t>Otrā pasaules kara laikā tā varēja notikt jebkurā Eiropas vietā, jo it visur tika īstenota ebreju iznīcināšana – holokausts.</a:t>
            </a:r>
          </a:p>
          <a:p>
            <a:pPr algn="just"/>
            <a:r>
              <a:rPr lang="lv-LV" sz="2000" b="0" i="0" dirty="0">
                <a:solidFill>
                  <a:srgbClr val="393535"/>
                </a:solidFill>
                <a:effectLst/>
                <a:latin typeface="-apple-system"/>
              </a:rPr>
              <a:t>Šis ir stāsts par zēnu un meiteni, karstu vasaru, gardu </a:t>
            </a:r>
            <a:r>
              <a:rPr lang="lv-LV" sz="2000" b="0" i="0" dirty="0" err="1">
                <a:solidFill>
                  <a:srgbClr val="393535"/>
                </a:solidFill>
                <a:effectLst/>
                <a:latin typeface="-apple-system"/>
              </a:rPr>
              <a:t>beigeli</a:t>
            </a:r>
            <a:r>
              <a:rPr lang="lv-LV" sz="2000" b="0" i="0" dirty="0">
                <a:solidFill>
                  <a:srgbClr val="393535"/>
                </a:solidFill>
                <a:effectLst/>
                <a:latin typeface="-apple-system"/>
              </a:rPr>
              <a:t> un dusmīgu vārnu. Par īstu draudzību, bailēm un cerību. Un par atmiņu.</a:t>
            </a:r>
          </a:p>
        </p:txBody>
      </p:sp>
    </p:spTree>
    <p:extLst>
      <p:ext uri="{BB962C8B-B14F-4D97-AF65-F5344CB8AC3E}">
        <p14:creationId xmlns:p14="http://schemas.microsoft.com/office/powerpoint/2010/main" val="351246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a:xfrm>
            <a:off x="478971" y="365125"/>
            <a:ext cx="11277599" cy="1325563"/>
          </a:xfrm>
        </p:spPr>
        <p:txBody>
          <a:bodyPr/>
          <a:lstStyle/>
          <a:p>
            <a:r>
              <a:rPr lang="lv-LV" dirty="0"/>
              <a:t>Vienīgie/Daina Grūbe.-Rīga: Zvaigzne ABC,2021</a:t>
            </a:r>
          </a:p>
        </p:txBody>
      </p:sp>
      <p:pic>
        <p:nvPicPr>
          <p:cNvPr id="4" name="Satura vietturis 3"/>
          <p:cNvPicPr>
            <a:picLocks noGrp="1" noChangeAspect="1"/>
          </p:cNvPicPr>
          <p:nvPr>
            <p:ph idx="1"/>
          </p:nvPr>
        </p:nvPicPr>
        <p:blipFill>
          <a:blip r:embed="rId2"/>
          <a:stretch>
            <a:fillRect/>
          </a:stretch>
        </p:blipFill>
        <p:spPr>
          <a:xfrm rot="1048079">
            <a:off x="8704919" y="2171608"/>
            <a:ext cx="2900892" cy="4351338"/>
          </a:xfrm>
          <a:prstGeom prst="rect">
            <a:avLst/>
          </a:prstGeom>
        </p:spPr>
      </p:pic>
      <p:sp>
        <p:nvSpPr>
          <p:cNvPr id="5" name="Taisnstūris 4"/>
          <p:cNvSpPr/>
          <p:nvPr/>
        </p:nvSpPr>
        <p:spPr>
          <a:xfrm>
            <a:off x="802341" y="2690150"/>
            <a:ext cx="5204012" cy="2554545"/>
          </a:xfrm>
          <a:prstGeom prst="rect">
            <a:avLst/>
          </a:prstGeom>
        </p:spPr>
        <p:txBody>
          <a:bodyPr wrap="square">
            <a:spAutoFit/>
          </a:bodyPr>
          <a:lstStyle/>
          <a:p>
            <a:pPr algn="just"/>
            <a:r>
              <a:rPr lang="lv-LV" sz="2000" b="0" i="0" dirty="0">
                <a:solidFill>
                  <a:srgbClr val="0F0F0F"/>
                </a:solidFill>
                <a:effectLst/>
                <a:latin typeface="Muli"/>
              </a:rPr>
              <a:t>Tulkotāja, redaktore, dzejniece un rakstniece Daina Grūbe (1960) lasītājiem piedāvā savu trešo prozas grāmatu – daļēji vēsturisku, lielā mērā fantāzijas radītu, viennozīmīgi talantīgi uzrakstītu romānu, kas var raisīt asociācijas ar autores pirmo romānu “Ducis cara rubļu jeb No svētdienas līdz svētdienai”.</a:t>
            </a:r>
            <a:endParaRPr lang="lv-LV" sz="2000" dirty="0"/>
          </a:p>
        </p:txBody>
      </p:sp>
    </p:spTree>
    <p:extLst>
      <p:ext uri="{BB962C8B-B14F-4D97-AF65-F5344CB8AC3E}">
        <p14:creationId xmlns:p14="http://schemas.microsoft.com/office/powerpoint/2010/main" val="329647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Mana paradīze/Aleksandrs </a:t>
            </a:r>
            <a:r>
              <a:rPr lang="lv-LV" dirty="0" err="1"/>
              <a:t>Čaks.-Rīga:Zvaigzne</a:t>
            </a:r>
            <a:r>
              <a:rPr lang="lv-LV" dirty="0"/>
              <a:t> ABC,2022</a:t>
            </a:r>
          </a:p>
        </p:txBody>
      </p:sp>
      <p:pic>
        <p:nvPicPr>
          <p:cNvPr id="4" name="Satura vietturis 3"/>
          <p:cNvPicPr>
            <a:picLocks noGrp="1" noChangeAspect="1"/>
          </p:cNvPicPr>
          <p:nvPr>
            <p:ph idx="1"/>
          </p:nvPr>
        </p:nvPicPr>
        <p:blipFill>
          <a:blip r:embed="rId2"/>
          <a:stretch>
            <a:fillRect/>
          </a:stretch>
        </p:blipFill>
        <p:spPr>
          <a:xfrm rot="20663931">
            <a:off x="1171432" y="2278159"/>
            <a:ext cx="2850043" cy="3991980"/>
          </a:xfrm>
          <a:prstGeom prst="rect">
            <a:avLst/>
          </a:prstGeom>
        </p:spPr>
      </p:pic>
      <p:sp>
        <p:nvSpPr>
          <p:cNvPr id="5" name="Taisnstūris 4"/>
          <p:cNvSpPr/>
          <p:nvPr/>
        </p:nvSpPr>
        <p:spPr>
          <a:xfrm>
            <a:off x="4876800" y="2231362"/>
            <a:ext cx="6096000" cy="2862322"/>
          </a:xfrm>
          <a:prstGeom prst="rect">
            <a:avLst/>
          </a:prstGeom>
        </p:spPr>
        <p:txBody>
          <a:bodyPr>
            <a:spAutoFit/>
          </a:bodyPr>
          <a:lstStyle/>
          <a:p>
            <a:pPr algn="just"/>
            <a:r>
              <a:rPr lang="lv-LV" sz="2000" b="0" i="0" dirty="0">
                <a:solidFill>
                  <a:srgbClr val="333333"/>
                </a:solidFill>
                <a:effectLst/>
                <a:latin typeface="Ubuntu"/>
              </a:rPr>
              <a:t>Tas ir viens no interesantākajiem un populārākajiem dzejnieka dzejoļu krājumiem. Sērijas “Skolas bibliotēka” jaunā grāmata sagatavota pēc Kopotu rakstu 1. sējuma (1991), bet dzejoļos saudzētas arī krājuma “Mana paradīze” 1932. [1931] gada pirmizdevuma un </a:t>
            </a:r>
            <a:r>
              <a:rPr lang="lv-LV" sz="2000" b="0" i="0" dirty="0" err="1">
                <a:solidFill>
                  <a:srgbClr val="333333"/>
                </a:solidFill>
                <a:effectLst/>
                <a:latin typeface="Ubuntu"/>
              </a:rPr>
              <a:t>mazgrāmatiņu</a:t>
            </a:r>
            <a:r>
              <a:rPr lang="lv-LV" sz="2000" b="0" i="0" dirty="0">
                <a:solidFill>
                  <a:srgbClr val="333333"/>
                </a:solidFill>
                <a:effectLst/>
                <a:latin typeface="Ubuntu"/>
              </a:rPr>
              <a:t> dzejas rindu izkārtojuma, leksikas, ortogrāfijas un interpunkcijas savdabības. Jaunās grāmatas lasītājus sagaida šo īpatnību atklājumu prieks.</a:t>
            </a:r>
            <a:endParaRPr lang="lv-LV" sz="2000" dirty="0"/>
          </a:p>
        </p:txBody>
      </p:sp>
    </p:spTree>
    <p:extLst>
      <p:ext uri="{BB962C8B-B14F-4D97-AF65-F5344CB8AC3E}">
        <p14:creationId xmlns:p14="http://schemas.microsoft.com/office/powerpoint/2010/main" val="71502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Cilvēkzvērs</a:t>
            </a:r>
            <a:r>
              <a:rPr lang="lv-LV" dirty="0"/>
              <a:t>: lugu krājums. - Rīga: Dramaturgu asociācija, 2020</a:t>
            </a:r>
          </a:p>
        </p:txBody>
      </p:sp>
      <p:sp>
        <p:nvSpPr>
          <p:cNvPr id="3" name="Content Placeholder 2"/>
          <p:cNvSpPr>
            <a:spLocks noGrp="1"/>
          </p:cNvSpPr>
          <p:nvPr>
            <p:ph idx="1"/>
          </p:nvPr>
        </p:nvSpPr>
        <p:spPr>
          <a:xfrm>
            <a:off x="5997038" y="2541319"/>
            <a:ext cx="5356761" cy="3635644"/>
          </a:xfrm>
        </p:spPr>
        <p:txBody>
          <a:bodyPr>
            <a:normAutofit/>
          </a:bodyPr>
          <a:lstStyle/>
          <a:p>
            <a:pPr marL="0" indent="0" algn="just">
              <a:buNone/>
            </a:pPr>
            <a:r>
              <a:rPr lang="lv-LV" sz="2000" dirty="0">
                <a:solidFill>
                  <a:schemeClr val="tx1">
                    <a:lumMod val="65000"/>
                    <a:lumOff val="35000"/>
                  </a:schemeClr>
                </a:solidFill>
                <a:latin typeface="Ubuntu"/>
              </a:rPr>
              <a:t>Lugu krājumā “</a:t>
            </a:r>
            <a:r>
              <a:rPr lang="lv-LV" sz="2000" dirty="0" err="1">
                <a:solidFill>
                  <a:schemeClr val="tx1">
                    <a:lumMod val="65000"/>
                    <a:lumOff val="35000"/>
                  </a:schemeClr>
                </a:solidFill>
                <a:latin typeface="Ubuntu"/>
              </a:rPr>
              <a:t>Cilvēkzvērs</a:t>
            </a:r>
            <a:r>
              <a:rPr lang="lv-LV" sz="2000" dirty="0">
                <a:solidFill>
                  <a:schemeClr val="tx1">
                    <a:lumMod val="65000"/>
                    <a:lumOff val="35000"/>
                  </a:schemeClr>
                </a:solidFill>
                <a:latin typeface="Ubuntu"/>
              </a:rPr>
              <a:t>” ir iekļautas 10 autoru desmit </a:t>
            </a:r>
            <a:r>
              <a:rPr lang="lv-LV" sz="2000" dirty="0" err="1">
                <a:solidFill>
                  <a:schemeClr val="tx1">
                    <a:lumMod val="65000"/>
                    <a:lumOff val="35000"/>
                  </a:schemeClr>
                </a:solidFill>
                <a:latin typeface="Ubuntu"/>
              </a:rPr>
              <a:t>oriģināllugas</a:t>
            </a:r>
            <a:r>
              <a:rPr lang="lv-LV" sz="2000" dirty="0">
                <a:solidFill>
                  <a:schemeClr val="tx1">
                    <a:lumMod val="65000"/>
                    <a:lumOff val="35000"/>
                  </a:schemeClr>
                </a:solidFill>
                <a:latin typeface="Ubuntu"/>
              </a:rPr>
              <a:t>, kas uzvarēja ilgtermiņa projekta “Lugu konkurss - lugu krājums” - pirmajā - lugu konkursā.</a:t>
            </a:r>
          </a:p>
          <a:p>
            <a:pPr marL="0" indent="0" algn="just">
              <a:buNone/>
            </a:pPr>
            <a:r>
              <a:rPr lang="lv-LV" sz="2000" dirty="0">
                <a:solidFill>
                  <a:schemeClr val="tx1">
                    <a:lumMod val="65000"/>
                    <a:lumOff val="35000"/>
                  </a:schemeClr>
                </a:solidFill>
                <a:latin typeface="Ubuntu"/>
              </a:rPr>
              <a:t>Pārstāvētie autori: Inga Ābele, Rodžers </a:t>
            </a:r>
            <a:r>
              <a:rPr lang="lv-LV" sz="2000" dirty="0" err="1">
                <a:solidFill>
                  <a:schemeClr val="tx1">
                    <a:lumMod val="65000"/>
                    <a:lumOff val="35000"/>
                  </a:schemeClr>
                </a:solidFill>
                <a:latin typeface="Ubuntu"/>
              </a:rPr>
              <a:t>de</a:t>
            </a:r>
            <a:r>
              <a:rPr lang="lv-LV" sz="2000" dirty="0">
                <a:solidFill>
                  <a:schemeClr val="tx1">
                    <a:lumMod val="65000"/>
                    <a:lumOff val="35000"/>
                  </a:schemeClr>
                </a:solidFill>
                <a:latin typeface="Ubuntu"/>
              </a:rPr>
              <a:t> </a:t>
            </a:r>
            <a:r>
              <a:rPr lang="lv-LV" sz="2000" dirty="0" err="1">
                <a:solidFill>
                  <a:schemeClr val="tx1">
                    <a:lumMod val="65000"/>
                    <a:lumOff val="35000"/>
                  </a:schemeClr>
                </a:solidFill>
                <a:latin typeface="Ubuntu"/>
              </a:rPr>
              <a:t>Kūrs</a:t>
            </a:r>
            <a:r>
              <a:rPr lang="lv-LV" sz="2000" dirty="0">
                <a:solidFill>
                  <a:schemeClr val="tx1">
                    <a:lumMod val="65000"/>
                    <a:lumOff val="35000"/>
                  </a:schemeClr>
                </a:solidFill>
                <a:latin typeface="Ubuntu"/>
              </a:rPr>
              <a:t> (pseidonīms), Anna Rancāne, Egīls Šņore, Lelde Stumbre, </a:t>
            </a:r>
            <a:r>
              <a:rPr lang="lv-LV" sz="2000" dirty="0" err="1">
                <a:solidFill>
                  <a:schemeClr val="tx1">
                    <a:lumMod val="65000"/>
                    <a:lumOff val="35000"/>
                  </a:schemeClr>
                </a:solidFill>
                <a:latin typeface="Ubuntu"/>
              </a:rPr>
              <a:t>KrisIāna</a:t>
            </a:r>
            <a:r>
              <a:rPr lang="lv-LV" sz="2000" dirty="0">
                <a:solidFill>
                  <a:schemeClr val="tx1">
                    <a:lumMod val="65000"/>
                    <a:lumOff val="35000"/>
                  </a:schemeClr>
                </a:solidFill>
                <a:latin typeface="Ubuntu"/>
              </a:rPr>
              <a:t> </a:t>
            </a:r>
            <a:r>
              <a:rPr lang="lv-LV" sz="2000" dirty="0" err="1">
                <a:solidFill>
                  <a:schemeClr val="tx1">
                    <a:lumMod val="65000"/>
                    <a:lumOff val="35000"/>
                  </a:schemeClr>
                </a:solidFill>
                <a:latin typeface="Ubuntu"/>
              </a:rPr>
              <a:t>Štrāle</a:t>
            </a:r>
            <a:r>
              <a:rPr lang="lv-LV" sz="2000" dirty="0">
                <a:solidFill>
                  <a:schemeClr val="tx1">
                    <a:lumMod val="65000"/>
                    <a:lumOff val="35000"/>
                  </a:schemeClr>
                </a:solidFill>
                <a:latin typeface="Ubuntu"/>
              </a:rPr>
              <a:t>-Dreika, Aleksejs </a:t>
            </a:r>
            <a:r>
              <a:rPr lang="lv-LV" sz="2000" dirty="0" err="1">
                <a:solidFill>
                  <a:schemeClr val="tx1">
                    <a:lumMod val="65000"/>
                    <a:lumOff val="35000"/>
                  </a:schemeClr>
                </a:solidFill>
                <a:latin typeface="Ubuntu"/>
              </a:rPr>
              <a:t>Ščerbaks</a:t>
            </a:r>
            <a:r>
              <a:rPr lang="lv-LV" sz="2000" dirty="0">
                <a:solidFill>
                  <a:schemeClr val="tx1">
                    <a:lumMod val="65000"/>
                    <a:lumOff val="35000"/>
                  </a:schemeClr>
                </a:solidFill>
                <a:latin typeface="Ubuntu"/>
              </a:rPr>
              <a:t>, Aiva Birbele, Rūta </a:t>
            </a:r>
            <a:r>
              <a:rPr lang="lv-LV" sz="2000" dirty="0" err="1">
                <a:solidFill>
                  <a:schemeClr val="tx1">
                    <a:lumMod val="65000"/>
                    <a:lumOff val="35000"/>
                  </a:schemeClr>
                </a:solidFill>
                <a:latin typeface="Ubuntu"/>
              </a:rPr>
              <a:t>Žeina</a:t>
            </a:r>
            <a:r>
              <a:rPr lang="lv-LV" sz="2000" dirty="0">
                <a:solidFill>
                  <a:schemeClr val="tx1">
                    <a:lumMod val="65000"/>
                    <a:lumOff val="35000"/>
                  </a:schemeClr>
                </a:solidFill>
                <a:latin typeface="Ubuntu"/>
              </a:rPr>
              <a:t> (pseidonīms), Elgars </a:t>
            </a:r>
            <a:r>
              <a:rPr lang="lv-LV" sz="2000" dirty="0" err="1">
                <a:solidFill>
                  <a:schemeClr val="tx1">
                    <a:lumMod val="65000"/>
                    <a:lumOff val="35000"/>
                  </a:schemeClr>
                </a:solidFill>
                <a:latin typeface="Ubuntu"/>
              </a:rPr>
              <a:t>Čerņickis</a:t>
            </a:r>
            <a:r>
              <a:rPr lang="lv-LV" sz="2000" dirty="0">
                <a:solidFill>
                  <a:schemeClr val="tx1">
                    <a:lumMod val="65000"/>
                    <a:lumOff val="35000"/>
                  </a:schemeClr>
                </a:solidFill>
                <a:latin typeface="Ubuntu"/>
              </a:rPr>
              <a:t> (pseidonīms).</a:t>
            </a:r>
          </a:p>
        </p:txBody>
      </p:sp>
      <p:pic>
        <p:nvPicPr>
          <p:cNvPr id="4" name="Picture 3"/>
          <p:cNvPicPr>
            <a:picLocks noChangeAspect="1"/>
          </p:cNvPicPr>
          <p:nvPr/>
        </p:nvPicPr>
        <p:blipFill>
          <a:blip r:embed="rId2"/>
          <a:stretch>
            <a:fillRect/>
          </a:stretch>
        </p:blipFill>
        <p:spPr>
          <a:xfrm rot="20895917">
            <a:off x="1569151" y="2155060"/>
            <a:ext cx="2587213" cy="3608481"/>
          </a:xfrm>
          <a:prstGeom prst="rect">
            <a:avLst/>
          </a:prstGeom>
        </p:spPr>
      </p:pic>
    </p:spTree>
    <p:extLst>
      <p:ext uri="{BB962C8B-B14F-4D97-AF65-F5344CB8AC3E}">
        <p14:creationId xmlns:p14="http://schemas.microsoft.com/office/powerpoint/2010/main" val="209096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Ala. Cietoksnis /Māra Ozola.- [Krimuldas novads]: </a:t>
            </a:r>
            <a:r>
              <a:rPr lang="lv-LV" dirty="0" err="1"/>
              <a:t>MontMasca</a:t>
            </a:r>
            <a:r>
              <a:rPr lang="lv-LV" dirty="0"/>
              <a:t>, 2021</a:t>
            </a:r>
          </a:p>
        </p:txBody>
      </p:sp>
      <p:pic>
        <p:nvPicPr>
          <p:cNvPr id="5" name="Satura vietturis 4"/>
          <p:cNvPicPr>
            <a:picLocks noGrp="1" noChangeAspect="1"/>
          </p:cNvPicPr>
          <p:nvPr>
            <p:ph idx="1"/>
          </p:nvPr>
        </p:nvPicPr>
        <p:blipFill>
          <a:blip r:embed="rId2"/>
          <a:stretch>
            <a:fillRect/>
          </a:stretch>
        </p:blipFill>
        <p:spPr>
          <a:xfrm rot="746876">
            <a:off x="8362134" y="2186853"/>
            <a:ext cx="2525501" cy="3535702"/>
          </a:xfrm>
          <a:prstGeom prst="rect">
            <a:avLst/>
          </a:prstGeom>
        </p:spPr>
      </p:pic>
      <p:sp>
        <p:nvSpPr>
          <p:cNvPr id="6" name="Taisnstūris 5"/>
          <p:cNvSpPr/>
          <p:nvPr/>
        </p:nvSpPr>
        <p:spPr>
          <a:xfrm>
            <a:off x="838200" y="2215767"/>
            <a:ext cx="5024718" cy="3477875"/>
          </a:xfrm>
          <a:prstGeom prst="rect">
            <a:avLst/>
          </a:prstGeom>
        </p:spPr>
        <p:txBody>
          <a:bodyPr wrap="square">
            <a:spAutoFit/>
          </a:bodyPr>
          <a:lstStyle/>
          <a:p>
            <a:pPr algn="just"/>
            <a:r>
              <a:rPr lang="lv-LV" sz="2000" b="0" i="0" dirty="0">
                <a:solidFill>
                  <a:srgbClr val="333333"/>
                </a:solidFill>
                <a:effectLst/>
                <a:latin typeface="Ubuntu"/>
              </a:rPr>
              <a:t>Pēdējie cilvēki uz Zemes – tepat Latvijā. Autora izdevums sen iemīļotajām Latvijas fantastikas grāmatām “Ala” un “Cietoksnis” tagad ir ieguvis jaunu izskatu vienā grāmatā ar māsas Valentīnas zīmējumiem. Kā minējuši vairāki lasītāji, tad šī ir vairāk nekā izdzīvošanas rokasgrāmata pēc apokalipses Latvijā. Grāmata rakstīta ar domu aizpildīt robu, kas ir latviešu literatūrā starp bērnu grāmatām un pieaugušo literatūru ar sarežģītāku valodu.</a:t>
            </a:r>
            <a:endParaRPr lang="lv-LV" sz="2000" dirty="0"/>
          </a:p>
        </p:txBody>
      </p:sp>
    </p:spTree>
    <p:extLst>
      <p:ext uri="{BB962C8B-B14F-4D97-AF65-F5344CB8AC3E}">
        <p14:creationId xmlns:p14="http://schemas.microsoft.com/office/powerpoint/2010/main" val="4136882102"/>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477</Words>
  <Application>Microsoft Office PowerPoint</Application>
  <PresentationFormat>Widescreen</PresentationFormat>
  <Paragraphs>27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dizains</vt:lpstr>
      <vt:lpstr>PowerPoint Presentation</vt:lpstr>
      <vt:lpstr>“Bērnu, jauniešu un vecāku žūrijas” kolekcija 2022</vt:lpstr>
      <vt:lpstr>PowerPoint Presentation</vt:lpstr>
      <vt:lpstr>PowerPoint Presentation</vt:lpstr>
      <vt:lpstr>Akmentiņš/Marjus Marcinkevičs.-Rīga:Zvaigzne ABC,2022</vt:lpstr>
      <vt:lpstr>Vienīgie/Daina Grūbe.-Rīga: Zvaigzne ABC,2021</vt:lpstr>
      <vt:lpstr>Mana paradīze/Aleksandrs Čaks.-Rīga:Zvaigzne ABC,2022</vt:lpstr>
      <vt:lpstr>Cilvēkzvērs: lugu krājums. - Rīga: Dramaturgu asociācija, 2020</vt:lpstr>
      <vt:lpstr>Ala. Cietoksnis /Māra Ozola.- [Krimuldas novads]: MontMasca, 2021</vt:lpstr>
      <vt:lpstr>Es vairs nebēgu pa sapņiem /Māra Ozola. – Silvija Ozola, 2020</vt:lpstr>
      <vt:lpstr>Gaidām jūs bibliotēkā!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bib001</dc:creator>
  <cp:lastModifiedBy>Bibliotēka</cp:lastModifiedBy>
  <cp:revision>15</cp:revision>
  <dcterms:created xsi:type="dcterms:W3CDTF">2022-11-02T12:34:35Z</dcterms:created>
  <dcterms:modified xsi:type="dcterms:W3CDTF">2022-11-08T10:43:06Z</dcterms:modified>
</cp:coreProperties>
</file>