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5" r:id="rId4"/>
    <p:sldId id="264" r:id="rId5"/>
    <p:sldId id="257" r:id="rId6"/>
    <p:sldId id="258" r:id="rId7"/>
    <p:sldId id="261" r:id="rId8"/>
    <p:sldId id="262" r:id="rId9"/>
    <p:sldId id="268" r:id="rId10"/>
    <p:sldId id="269" r:id="rId11"/>
    <p:sldId id="270" r:id="rId12"/>
    <p:sldId id="259" r:id="rId13"/>
    <p:sldId id="260"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5" autoAdjust="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792F-772B-490E-A99B-57805C9AFFCE}"/>
              </a:ext>
            </a:extLst>
          </p:cNvPr>
          <p:cNvSpPr>
            <a:spLocks noGrp="1"/>
          </p:cNvSpPr>
          <p:nvPr>
            <p:ph type="ctrTitle"/>
          </p:nvPr>
        </p:nvSpPr>
        <p:spPr/>
        <p:txBody>
          <a:bodyPr/>
          <a:lstStyle/>
          <a:p>
            <a:r>
              <a:rPr lang="en-US" dirty="0" err="1"/>
              <a:t>Jaunumi</a:t>
            </a:r>
            <a:r>
              <a:rPr lang="en-US" dirty="0"/>
              <a:t> DVĢ </a:t>
            </a:r>
            <a:r>
              <a:rPr lang="en-US" dirty="0" err="1"/>
              <a:t>metodiskās</a:t>
            </a:r>
            <a:r>
              <a:rPr lang="en-US" dirty="0"/>
              <a:t> </a:t>
            </a:r>
            <a:r>
              <a:rPr lang="en-US" dirty="0" err="1"/>
              <a:t>literatūras</a:t>
            </a:r>
            <a:r>
              <a:rPr lang="en-US" dirty="0"/>
              <a:t> </a:t>
            </a:r>
            <a:r>
              <a:rPr lang="en-US" dirty="0" err="1"/>
              <a:t>abonementā</a:t>
            </a:r>
            <a:r>
              <a:rPr lang="en-US" dirty="0"/>
              <a:t> </a:t>
            </a:r>
          </a:p>
        </p:txBody>
      </p:sp>
    </p:spTree>
    <p:extLst>
      <p:ext uri="{BB962C8B-B14F-4D97-AF65-F5344CB8AC3E}">
        <p14:creationId xmlns:p14="http://schemas.microsoft.com/office/powerpoint/2010/main" val="284036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B9ACF2-9686-4ABA-8FF8-EC809AB35CE9}"/>
              </a:ext>
            </a:extLst>
          </p:cNvPr>
          <p:cNvSpPr>
            <a:spLocks noGrp="1"/>
          </p:cNvSpPr>
          <p:nvPr>
            <p:ph sz="half" idx="2"/>
          </p:nvPr>
        </p:nvSpPr>
        <p:spPr>
          <a:xfrm>
            <a:off x="2593497" y="2160589"/>
            <a:ext cx="6680507" cy="3880773"/>
          </a:xfrm>
        </p:spPr>
        <p:txBody>
          <a:bodyPr/>
          <a:lstStyle/>
          <a:p>
            <a:pPr marL="0" indent="0">
              <a:buNone/>
            </a:pPr>
            <a:r>
              <a:rPr lang="lv-LV" dirty="0"/>
              <a:t> </a:t>
            </a:r>
            <a:r>
              <a:rPr lang="lv-LV" sz="2000" dirty="0"/>
              <a:t>Laipa B2 mācību grāmata. Tā noslēdz mācību līdzekļu sēriju Latviešu valoda pieaugušajiem A1 – B2. Mācību grāmatā tiek pilnveidotas visas valodas prasmes, īpašu vērību pievēršot dažādu stilu tekstu uztverei un izpratnei, kā arī rakstīšanas prasmēm. Mācību saturs ir sakārtots piecos tematiskajos lokos: Saziņa un tehnoloģijas, Vide un laiks, Darbs, bizness un nauda, Sabiedrība un politika, Kultūra un valoda.</a:t>
            </a:r>
            <a:endParaRPr lang="en-US" sz="2000" dirty="0"/>
          </a:p>
          <a:p>
            <a:pPr marL="0" indent="0">
              <a:buNone/>
            </a:pPr>
            <a:endParaRPr lang="en-US" sz="2000" dirty="0"/>
          </a:p>
          <a:p>
            <a:pPr marL="0" indent="0">
              <a:buNone/>
            </a:pPr>
            <a:r>
              <a:rPr lang="en-US" sz="2000" dirty="0"/>
              <a:t>LAIPA. </a:t>
            </a:r>
            <a:r>
              <a:rPr lang="en-US" sz="2000" dirty="0" err="1"/>
              <a:t>Latviešu</a:t>
            </a:r>
            <a:r>
              <a:rPr lang="en-US" sz="2000" dirty="0"/>
              <a:t> </a:t>
            </a:r>
            <a:r>
              <a:rPr lang="en-US" sz="2000" dirty="0" err="1"/>
              <a:t>valoda</a:t>
            </a:r>
            <a:r>
              <a:rPr lang="en-US" sz="2000" dirty="0"/>
              <a:t> B2: </a:t>
            </a:r>
            <a:r>
              <a:rPr lang="en-US" sz="2000" dirty="0" err="1"/>
              <a:t>mācību</a:t>
            </a:r>
            <a:r>
              <a:rPr lang="en-US" sz="2000" dirty="0"/>
              <a:t> </a:t>
            </a:r>
            <a:r>
              <a:rPr lang="en-US" sz="2000" dirty="0" err="1"/>
              <a:t>grāmata</a:t>
            </a:r>
            <a:r>
              <a:rPr lang="en-US" sz="2000" dirty="0"/>
              <a:t> /</a:t>
            </a:r>
            <a:r>
              <a:rPr lang="en-US" sz="2000" dirty="0" err="1"/>
              <a:t>Ilze</a:t>
            </a:r>
            <a:r>
              <a:rPr lang="en-US" sz="2000" dirty="0"/>
              <a:t> </a:t>
            </a:r>
            <a:r>
              <a:rPr lang="en-US" sz="2000" dirty="0" err="1"/>
              <a:t>Auziņa</a:t>
            </a:r>
            <a:r>
              <a:rPr lang="en-US" sz="2000" dirty="0"/>
              <a:t> </a:t>
            </a:r>
            <a:r>
              <a:rPr lang="en-US" sz="2000" dirty="0" err="1"/>
              <a:t>u.c.</a:t>
            </a:r>
            <a:r>
              <a:rPr lang="en-US" sz="2000" dirty="0"/>
              <a:t> .- </a:t>
            </a:r>
            <a:r>
              <a:rPr lang="en-US" sz="2000" dirty="0" err="1"/>
              <a:t>Rīga:Latviešu</a:t>
            </a:r>
            <a:r>
              <a:rPr lang="en-US" sz="2000" dirty="0"/>
              <a:t> </a:t>
            </a:r>
            <a:r>
              <a:rPr lang="en-US" sz="2000" dirty="0" err="1"/>
              <a:t>valodas</a:t>
            </a:r>
            <a:r>
              <a:rPr lang="en-US" sz="2000" dirty="0"/>
              <a:t> </a:t>
            </a:r>
            <a:r>
              <a:rPr lang="en-US" sz="2000" dirty="0" err="1"/>
              <a:t>aģentūra</a:t>
            </a:r>
            <a:r>
              <a:rPr lang="en-US" sz="2000" dirty="0"/>
              <a:t>, 2020.-160 </a:t>
            </a:r>
            <a:r>
              <a:rPr lang="en-US" sz="2000" dirty="0" err="1"/>
              <a:t>lpp</a:t>
            </a:r>
            <a:r>
              <a:rPr lang="en-US" sz="2000" dirty="0"/>
              <a:t>.</a:t>
            </a:r>
          </a:p>
        </p:txBody>
      </p:sp>
      <p:pic>
        <p:nvPicPr>
          <p:cNvPr id="12290" name="Picture 2" descr="Laipa. Latviešu valoda B2">
            <a:extLst>
              <a:ext uri="{FF2B5EF4-FFF2-40B4-BE49-F238E27FC236}">
                <a16:creationId xmlns:a16="http://schemas.microsoft.com/office/drawing/2014/main" id="{1034C7E3-9268-40CC-B2B8-64AB8008718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755120">
            <a:off x="534454" y="2810336"/>
            <a:ext cx="17716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168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9C0223-D15E-47BF-91D9-CEB12FDDCCEC}"/>
              </a:ext>
            </a:extLst>
          </p:cNvPr>
          <p:cNvSpPr>
            <a:spLocks noGrp="1"/>
          </p:cNvSpPr>
          <p:nvPr>
            <p:ph sz="half" idx="2"/>
          </p:nvPr>
        </p:nvSpPr>
        <p:spPr>
          <a:xfrm>
            <a:off x="3807502" y="1648919"/>
            <a:ext cx="5466502" cy="4392444"/>
          </a:xfrm>
        </p:spPr>
        <p:txBody>
          <a:bodyPr>
            <a:normAutofit lnSpcReduction="10000"/>
          </a:bodyPr>
          <a:lstStyle/>
          <a:p>
            <a:pPr marL="0" indent="0">
              <a:buNone/>
            </a:pPr>
            <a:r>
              <a:rPr lang="lv-LV" sz="2000" dirty="0"/>
              <a:t>Tematiskais plāns bioloģijā 8. klasei veidots atbilstoši projekta “Skola 2030” izstrādātajam un VISC ieteiktajam mācību priekšmeta programmas paraugam un satura izklāsta secībai skolēna grāmatā. Autore sastādījusi plānu, kas atbilst divām bioloģijas stundām nedēļā, t. i., 70 bioloģijas stundām gadā. Mācību satura izklāsts sadalīts 4 nodaļās un tām atbilstošajās apakšnodaļās, norādot to apguvē sasniedzamos rezultātus, mācīšanās aktivitātes un resursus.</a:t>
            </a:r>
            <a:endParaRPr lang="en-US" sz="2000" dirty="0"/>
          </a:p>
          <a:p>
            <a:pPr marL="0" indent="0">
              <a:buNone/>
            </a:pPr>
            <a:endParaRPr lang="en-US" sz="2000" dirty="0"/>
          </a:p>
          <a:p>
            <a:pPr marL="0" indent="0">
              <a:buNone/>
            </a:pPr>
            <a:r>
              <a:rPr lang="lv-LV" sz="2000" dirty="0"/>
              <a:t>Tematiskais plāns bioloģijā 8. klasei</a:t>
            </a:r>
            <a:r>
              <a:rPr lang="en-US" sz="2000" dirty="0"/>
              <a:t> /</a:t>
            </a:r>
            <a:r>
              <a:rPr lang="en-US" sz="2000" dirty="0" err="1"/>
              <a:t>L.Sausi</a:t>
            </a:r>
            <a:r>
              <a:rPr lang="lv-LV" sz="2000" dirty="0"/>
              <a:t>ņ</a:t>
            </a:r>
            <a:r>
              <a:rPr lang="en-US" sz="2000" dirty="0"/>
              <a:t>a.- </a:t>
            </a:r>
            <a:r>
              <a:rPr lang="en-US" sz="2000" dirty="0" err="1"/>
              <a:t>Rīga:Zvaigzne</a:t>
            </a:r>
            <a:r>
              <a:rPr lang="en-US" sz="2000" dirty="0"/>
              <a:t> ABC,2021.-56 </a:t>
            </a:r>
            <a:r>
              <a:rPr lang="en-US" sz="2000" dirty="0" err="1"/>
              <a:t>lpp</a:t>
            </a:r>
            <a:r>
              <a:rPr lang="en-US" sz="2000" dirty="0"/>
              <a:t>.</a:t>
            </a:r>
          </a:p>
        </p:txBody>
      </p:sp>
      <p:pic>
        <p:nvPicPr>
          <p:cNvPr id="13314" name="Picture 2" descr="Līga Sausiņa - Tematiskais plāns bioloģijā 8. klasei. Metodisks līdzeklis skolotājiem">
            <a:extLst>
              <a:ext uri="{FF2B5EF4-FFF2-40B4-BE49-F238E27FC236}">
                <a16:creationId xmlns:a16="http://schemas.microsoft.com/office/drawing/2014/main" id="{5382E2E7-10CA-42CF-9F19-E3ECA1F5230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524548">
            <a:off x="956305" y="2415131"/>
            <a:ext cx="1928597" cy="28571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A7B3508-B706-44E2-9BDE-760BCB56F955}"/>
              </a:ext>
            </a:extLst>
          </p:cNvPr>
          <p:cNvSpPr>
            <a:spLocks noGrp="1"/>
          </p:cNvSpPr>
          <p:nvPr>
            <p:ph type="title"/>
          </p:nvPr>
        </p:nvSpPr>
        <p:spPr>
          <a:xfrm>
            <a:off x="677334" y="609600"/>
            <a:ext cx="8596668" cy="1039319"/>
          </a:xfrm>
        </p:spPr>
        <p:txBody>
          <a:bodyPr/>
          <a:lstStyle/>
          <a:p>
            <a:r>
              <a:rPr lang="en-US" dirty="0" err="1"/>
              <a:t>Biolo</a:t>
            </a:r>
            <a:r>
              <a:rPr lang="lv-LV" dirty="0"/>
              <a:t>ģ</a:t>
            </a:r>
            <a:r>
              <a:rPr lang="en-US" dirty="0" err="1"/>
              <a:t>ija</a:t>
            </a:r>
            <a:endParaRPr lang="en-US" dirty="0"/>
          </a:p>
        </p:txBody>
      </p:sp>
    </p:spTree>
    <p:extLst>
      <p:ext uri="{BB962C8B-B14F-4D97-AF65-F5344CB8AC3E}">
        <p14:creationId xmlns:p14="http://schemas.microsoft.com/office/powerpoint/2010/main" val="312239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FD90-DF1E-44BB-90C9-09FF06F96C82}"/>
              </a:ext>
            </a:extLst>
          </p:cNvPr>
          <p:cNvSpPr>
            <a:spLocks noGrp="1"/>
          </p:cNvSpPr>
          <p:nvPr>
            <p:ph type="title"/>
          </p:nvPr>
        </p:nvSpPr>
        <p:spPr>
          <a:xfrm>
            <a:off x="677334" y="609600"/>
            <a:ext cx="8596668" cy="700585"/>
          </a:xfrm>
        </p:spPr>
        <p:txBody>
          <a:bodyPr/>
          <a:lstStyle/>
          <a:p>
            <a:r>
              <a:rPr lang="en-US" dirty="0" err="1"/>
              <a:t>Mūzikas</a:t>
            </a:r>
            <a:r>
              <a:rPr lang="en-US" dirty="0"/>
              <a:t> </a:t>
            </a:r>
            <a:r>
              <a:rPr lang="en-US" dirty="0" err="1"/>
              <a:t>skolotājiem</a:t>
            </a:r>
            <a:r>
              <a:rPr lang="en-US" dirty="0"/>
              <a:t>:</a:t>
            </a:r>
          </a:p>
        </p:txBody>
      </p:sp>
      <p:sp>
        <p:nvSpPr>
          <p:cNvPr id="3" name="Content Placeholder 2">
            <a:extLst>
              <a:ext uri="{FF2B5EF4-FFF2-40B4-BE49-F238E27FC236}">
                <a16:creationId xmlns:a16="http://schemas.microsoft.com/office/drawing/2014/main" id="{74BA8CC7-81AF-44EC-A0F8-1FCEA7F5C444}"/>
              </a:ext>
            </a:extLst>
          </p:cNvPr>
          <p:cNvSpPr>
            <a:spLocks noGrp="1"/>
          </p:cNvSpPr>
          <p:nvPr>
            <p:ph sz="half" idx="1"/>
          </p:nvPr>
        </p:nvSpPr>
        <p:spPr>
          <a:xfrm>
            <a:off x="423082" y="1446663"/>
            <a:ext cx="4438288" cy="5145206"/>
          </a:xfrm>
        </p:spPr>
        <p:txBody>
          <a:bodyPr>
            <a:normAutofit/>
          </a:bodyPr>
          <a:lstStyle/>
          <a:p>
            <a:r>
              <a:rPr lang="lv-LV" dirty="0"/>
              <a:t>Grāmatā apkopoti uzdevumi, kas palīdz atpazīt tās skaņas un atbilstīgos burtus, kas bērniem parasti sagādā grūtības. Grāmatas pirmajā daļā dotas darba lapas, kuras izmantojot bērns var mācīties atšķir pirmo vārda skaņu un tai atbilstīgo burtu. Autore piedāvā gan izvēlēties vārdus no dotajiem (nosaukt attēlā redzamo), gan papildināt ar saviem piemēriem. Otrajā daļā doti uzdevumi, kas mudina bērnu atpazīt skaņu un tai atbilstīgo burtu vārda sākumā, vidū vai beigās. Trešā daļa veltīta balsīgo un nebalsīgo līdzskaņu atšķiršanai. Grāmatu var izmantot gan sākumskolas skolotāji un logopēdi, gan vecāki.</a:t>
            </a:r>
            <a:endParaRPr lang="en-US" dirty="0"/>
          </a:p>
        </p:txBody>
      </p:sp>
      <p:pic>
        <p:nvPicPr>
          <p:cNvPr id="3074" name="Picture 2" descr="Radot mūziku - Globuss">
            <a:extLst>
              <a:ext uri="{FF2B5EF4-FFF2-40B4-BE49-F238E27FC236}">
                <a16:creationId xmlns:a16="http://schemas.microsoft.com/office/drawing/2014/main" id="{E46D1A70-91B4-4DA7-9E1E-49F9F69EDFB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1468819">
            <a:off x="6751163" y="1695307"/>
            <a:ext cx="1762125"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46278C-3420-4392-8012-E44CAB5E46BE}"/>
              </a:ext>
            </a:extLst>
          </p:cNvPr>
          <p:cNvSpPr txBox="1"/>
          <p:nvPr/>
        </p:nvSpPr>
        <p:spPr>
          <a:xfrm>
            <a:off x="4861370" y="5008728"/>
            <a:ext cx="5663821" cy="646331"/>
          </a:xfrm>
          <a:prstGeom prst="rect">
            <a:avLst/>
          </a:prstGeom>
          <a:noFill/>
        </p:spPr>
        <p:txBody>
          <a:bodyPr wrap="square" rtlCol="0">
            <a:spAutoFit/>
          </a:bodyPr>
          <a:lstStyle/>
          <a:p>
            <a:r>
              <a:rPr lang="en-US" b="1" dirty="0" err="1"/>
              <a:t>Radot</a:t>
            </a:r>
            <a:r>
              <a:rPr lang="en-US" b="1" dirty="0"/>
              <a:t> </a:t>
            </a:r>
            <a:r>
              <a:rPr lang="en-US" b="1" dirty="0" err="1"/>
              <a:t>mūziku</a:t>
            </a:r>
            <a:r>
              <a:rPr lang="en-US" b="1" dirty="0"/>
              <a:t>/</a:t>
            </a:r>
            <a:r>
              <a:rPr lang="en-US" b="1" dirty="0" err="1"/>
              <a:t>Sintija</a:t>
            </a:r>
            <a:r>
              <a:rPr lang="en-US" b="1" dirty="0"/>
              <a:t> </a:t>
            </a:r>
            <a:r>
              <a:rPr lang="en-US" b="1" dirty="0" err="1"/>
              <a:t>Kārkli</a:t>
            </a:r>
            <a:r>
              <a:rPr lang="lv-LV" b="1" dirty="0"/>
              <a:t>ņ</a:t>
            </a:r>
            <a:r>
              <a:rPr lang="en-US" b="1" dirty="0"/>
              <a:t>a.-Rīga,2021.- </a:t>
            </a:r>
          </a:p>
          <a:p>
            <a:r>
              <a:rPr lang="en-US" b="1" dirty="0"/>
              <a:t>111 </a:t>
            </a:r>
            <a:r>
              <a:rPr lang="en-US" b="1" dirty="0" err="1"/>
              <a:t>lpp</a:t>
            </a:r>
            <a:r>
              <a:rPr lang="en-US" b="1" dirty="0"/>
              <a:t>., </a:t>
            </a:r>
            <a:r>
              <a:rPr lang="en-US" b="1" dirty="0" err="1"/>
              <a:t>il</a:t>
            </a:r>
            <a:r>
              <a:rPr lang="en-US" b="1" dirty="0"/>
              <a:t>.</a:t>
            </a:r>
          </a:p>
        </p:txBody>
      </p:sp>
    </p:spTree>
    <p:extLst>
      <p:ext uri="{BB962C8B-B14F-4D97-AF65-F5344CB8AC3E}">
        <p14:creationId xmlns:p14="http://schemas.microsoft.com/office/powerpoint/2010/main" val="72637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4FD571-B455-4B7D-B68A-68A04B10D4FC}"/>
              </a:ext>
            </a:extLst>
          </p:cNvPr>
          <p:cNvSpPr>
            <a:spLocks noGrp="1"/>
          </p:cNvSpPr>
          <p:nvPr>
            <p:ph sz="half" idx="2"/>
          </p:nvPr>
        </p:nvSpPr>
        <p:spPr>
          <a:xfrm>
            <a:off x="5089970" y="142875"/>
            <a:ext cx="4184034" cy="6257925"/>
          </a:xfrm>
        </p:spPr>
        <p:txBody>
          <a:bodyPr/>
          <a:lstStyle/>
          <a:p>
            <a:pPr marL="0" indent="0">
              <a:buNone/>
            </a:pPr>
            <a:r>
              <a:rPr lang="en-US" dirty="0" err="1"/>
              <a:t>Krājumos</a:t>
            </a:r>
            <a:r>
              <a:rPr lang="en-US" dirty="0"/>
              <a:t> </a:t>
            </a:r>
            <a:r>
              <a:rPr lang="en-US" dirty="0" err="1"/>
              <a:t>apkopotas</a:t>
            </a:r>
            <a:r>
              <a:rPr lang="en-US" dirty="0"/>
              <a:t> </a:t>
            </a:r>
            <a:r>
              <a:rPr lang="en-US" dirty="0" err="1"/>
              <a:t>dziesmas</a:t>
            </a:r>
            <a:r>
              <a:rPr lang="en-US" dirty="0"/>
              <a:t>, kas </a:t>
            </a:r>
            <a:r>
              <a:rPr lang="en-US" dirty="0" err="1"/>
              <a:t>piemērotas</a:t>
            </a:r>
            <a:r>
              <a:rPr lang="en-US" dirty="0"/>
              <a:t> </a:t>
            </a:r>
            <a:r>
              <a:rPr lang="en-US" dirty="0" err="1"/>
              <a:t>pirmsskolas</a:t>
            </a:r>
            <a:r>
              <a:rPr lang="en-US" dirty="0"/>
              <a:t> un </a:t>
            </a:r>
            <a:r>
              <a:rPr lang="en-US" dirty="0" err="1"/>
              <a:t>sākumskolas</a:t>
            </a:r>
            <a:r>
              <a:rPr lang="en-US" dirty="0"/>
              <a:t> </a:t>
            </a:r>
            <a:r>
              <a:rPr lang="en-US" dirty="0" err="1"/>
              <a:t>vecuma</a:t>
            </a:r>
            <a:r>
              <a:rPr lang="en-US" dirty="0"/>
              <a:t> </a:t>
            </a:r>
            <a:r>
              <a:rPr lang="en-US" dirty="0" err="1"/>
              <a:t>bērniem</a:t>
            </a:r>
            <a:r>
              <a:rPr lang="en-US" dirty="0"/>
              <a:t>.</a:t>
            </a:r>
            <a:r>
              <a:rPr lang="lv-LV" dirty="0"/>
              <a:t> Tas noderēs arī muzicējošām ģimenēm un radošiem logopēdiem.</a:t>
            </a:r>
            <a:endParaRPr lang="en-US" dirty="0"/>
          </a:p>
          <a:p>
            <a:r>
              <a:rPr lang="en-US" dirty="0" err="1"/>
              <a:t>Rotaļīgas</a:t>
            </a:r>
            <a:r>
              <a:rPr lang="en-US" dirty="0"/>
              <a:t> </a:t>
            </a:r>
            <a:r>
              <a:rPr lang="en-US" dirty="0" err="1"/>
              <a:t>dziesmas</a:t>
            </a:r>
            <a:r>
              <a:rPr lang="en-US" dirty="0"/>
              <a:t> </a:t>
            </a:r>
            <a:r>
              <a:rPr lang="en-US" dirty="0" err="1"/>
              <a:t>bērniem</a:t>
            </a:r>
            <a:r>
              <a:rPr lang="en-US" dirty="0"/>
              <a:t> /</a:t>
            </a:r>
            <a:r>
              <a:rPr lang="en-US" dirty="0" err="1"/>
              <a:t>Gunta</a:t>
            </a:r>
            <a:r>
              <a:rPr lang="en-US" dirty="0"/>
              <a:t> Griģe.-Rīga:RaKa,2020.- 85 </a:t>
            </a:r>
            <a:r>
              <a:rPr lang="en-US" dirty="0" err="1"/>
              <a:t>lpp</a:t>
            </a:r>
            <a:r>
              <a:rPr lang="en-US" dirty="0"/>
              <a:t>.</a:t>
            </a:r>
          </a:p>
          <a:p>
            <a:r>
              <a:rPr lang="en-US" dirty="0" err="1"/>
              <a:t>Krāsu</a:t>
            </a:r>
            <a:r>
              <a:rPr lang="en-US" dirty="0"/>
              <a:t> </a:t>
            </a:r>
            <a:r>
              <a:rPr lang="en-US" dirty="0" err="1"/>
              <a:t>dancis</a:t>
            </a:r>
            <a:r>
              <a:rPr lang="en-US" dirty="0"/>
              <a:t> / </a:t>
            </a:r>
            <a:r>
              <a:rPr lang="en-US" dirty="0" err="1"/>
              <a:t>Mairita</a:t>
            </a:r>
            <a:r>
              <a:rPr lang="en-US" dirty="0"/>
              <a:t> </a:t>
            </a:r>
            <a:r>
              <a:rPr lang="en-US" dirty="0" err="1"/>
              <a:t>Bičuka</a:t>
            </a:r>
            <a:r>
              <a:rPr lang="en-US" dirty="0"/>
              <a:t>.- </a:t>
            </a:r>
            <a:r>
              <a:rPr lang="en-US" dirty="0" err="1"/>
              <a:t>Rīga</a:t>
            </a:r>
            <a:r>
              <a:rPr lang="en-US" dirty="0"/>
              <a:t>: </a:t>
            </a:r>
            <a:r>
              <a:rPr lang="en-US" dirty="0" err="1"/>
              <a:t>RaKa</a:t>
            </a:r>
            <a:r>
              <a:rPr lang="en-US" dirty="0"/>
              <a:t>, 2021.- 113 </a:t>
            </a:r>
            <a:r>
              <a:rPr lang="en-US" dirty="0" err="1"/>
              <a:t>lpp</a:t>
            </a:r>
            <a:r>
              <a:rPr lang="en-US" dirty="0"/>
              <a:t>.</a:t>
            </a:r>
          </a:p>
          <a:p>
            <a:r>
              <a:rPr lang="en-US" dirty="0" err="1"/>
              <a:t>Gudrīšu</a:t>
            </a:r>
            <a:r>
              <a:rPr lang="en-US" dirty="0"/>
              <a:t> </a:t>
            </a:r>
            <a:r>
              <a:rPr lang="en-US" dirty="0" err="1"/>
              <a:t>dziesmas</a:t>
            </a:r>
            <a:r>
              <a:rPr lang="en-US" dirty="0"/>
              <a:t> / </a:t>
            </a:r>
            <a:r>
              <a:rPr lang="en-US" dirty="0" err="1"/>
              <a:t>Gunta</a:t>
            </a:r>
            <a:r>
              <a:rPr lang="en-US" dirty="0"/>
              <a:t> </a:t>
            </a:r>
            <a:r>
              <a:rPr lang="en-US" dirty="0" err="1"/>
              <a:t>Gri</a:t>
            </a:r>
            <a:r>
              <a:rPr lang="lv-LV" dirty="0"/>
              <a:t>ģ</a:t>
            </a:r>
            <a:r>
              <a:rPr lang="en-US" dirty="0"/>
              <a:t>e.- Rīga:RaKa,2021.-85 </a:t>
            </a:r>
            <a:r>
              <a:rPr lang="en-US" dirty="0" err="1"/>
              <a:t>lpp</a:t>
            </a:r>
            <a:r>
              <a:rPr lang="en-US" dirty="0"/>
              <a:t>.</a:t>
            </a:r>
          </a:p>
          <a:p>
            <a:r>
              <a:rPr lang="en-US" dirty="0" err="1"/>
              <a:t>Gadalaiku</a:t>
            </a:r>
            <a:r>
              <a:rPr lang="en-US" dirty="0"/>
              <a:t> </a:t>
            </a:r>
            <a:r>
              <a:rPr lang="en-US" dirty="0" err="1"/>
              <a:t>rotaļas</a:t>
            </a:r>
            <a:r>
              <a:rPr lang="en-US" dirty="0"/>
              <a:t> /Laila </a:t>
            </a:r>
            <a:r>
              <a:rPr lang="en-US" dirty="0" err="1"/>
              <a:t>Ābola</a:t>
            </a:r>
            <a:r>
              <a:rPr lang="en-US" dirty="0"/>
              <a:t>, </a:t>
            </a:r>
            <a:r>
              <a:rPr lang="en-US" dirty="0" err="1"/>
              <a:t>Leontīne</a:t>
            </a:r>
            <a:r>
              <a:rPr lang="en-US" dirty="0"/>
              <a:t> </a:t>
            </a:r>
            <a:r>
              <a:rPr lang="en-US" dirty="0" err="1"/>
              <a:t>Apšeniece</a:t>
            </a:r>
            <a:r>
              <a:rPr lang="en-US" dirty="0"/>
              <a:t>.- </a:t>
            </a:r>
            <a:r>
              <a:rPr lang="en-US" dirty="0" err="1"/>
              <a:t>Rīga</a:t>
            </a:r>
            <a:r>
              <a:rPr lang="en-US" dirty="0"/>
              <a:t>: </a:t>
            </a:r>
            <a:r>
              <a:rPr lang="en-US" dirty="0" err="1"/>
              <a:t>RaKa</a:t>
            </a:r>
            <a:r>
              <a:rPr lang="en-US" dirty="0"/>
              <a:t>, 2021.-56 </a:t>
            </a:r>
            <a:r>
              <a:rPr lang="en-US" dirty="0" err="1"/>
              <a:t>lpp</a:t>
            </a:r>
            <a:r>
              <a:rPr lang="en-US" dirty="0"/>
              <a:t>.</a:t>
            </a:r>
          </a:p>
          <a:p>
            <a:r>
              <a:rPr lang="en-US" dirty="0" err="1"/>
              <a:t>Mazais</a:t>
            </a:r>
            <a:r>
              <a:rPr lang="en-US" dirty="0"/>
              <a:t> </a:t>
            </a:r>
            <a:r>
              <a:rPr lang="en-US" dirty="0" err="1"/>
              <a:t>laika</a:t>
            </a:r>
            <a:r>
              <a:rPr lang="en-US" dirty="0"/>
              <a:t> </a:t>
            </a:r>
            <a:r>
              <a:rPr lang="en-US" dirty="0" err="1"/>
              <a:t>skaitītājs</a:t>
            </a:r>
            <a:r>
              <a:rPr lang="en-US" dirty="0"/>
              <a:t>/Laila </a:t>
            </a:r>
            <a:r>
              <a:rPr lang="en-US" dirty="0" err="1"/>
              <a:t>Ābola</a:t>
            </a:r>
            <a:r>
              <a:rPr lang="en-US" dirty="0"/>
              <a:t>, </a:t>
            </a:r>
            <a:r>
              <a:rPr lang="en-US" dirty="0" err="1"/>
              <a:t>Leontīne</a:t>
            </a:r>
            <a:r>
              <a:rPr lang="en-US" dirty="0"/>
              <a:t> </a:t>
            </a:r>
            <a:r>
              <a:rPr lang="en-US" dirty="0" err="1"/>
              <a:t>Apšeniece</a:t>
            </a:r>
            <a:r>
              <a:rPr lang="en-US" dirty="0"/>
              <a:t>.- </a:t>
            </a:r>
            <a:r>
              <a:rPr lang="en-US" dirty="0" err="1"/>
              <a:t>Rīga</a:t>
            </a:r>
            <a:r>
              <a:rPr lang="en-US" dirty="0"/>
              <a:t>: </a:t>
            </a:r>
            <a:r>
              <a:rPr lang="en-US" dirty="0" err="1"/>
              <a:t>RaKa</a:t>
            </a:r>
            <a:r>
              <a:rPr lang="en-US" dirty="0"/>
              <a:t>, 2021.-45 </a:t>
            </a:r>
            <a:r>
              <a:rPr lang="en-US" dirty="0" err="1"/>
              <a:t>lpp</a:t>
            </a:r>
            <a:endParaRPr lang="en-US" dirty="0"/>
          </a:p>
          <a:p>
            <a:r>
              <a:rPr lang="en-US" dirty="0" err="1"/>
              <a:t>Kaķpēdiņas</a:t>
            </a:r>
            <a:r>
              <a:rPr lang="en-US" dirty="0"/>
              <a:t> / </a:t>
            </a:r>
            <a:r>
              <a:rPr lang="en-US" dirty="0" err="1"/>
              <a:t>Elita</a:t>
            </a:r>
            <a:r>
              <a:rPr lang="en-US" dirty="0"/>
              <a:t> </a:t>
            </a:r>
            <a:r>
              <a:rPr lang="en-US" dirty="0" err="1"/>
              <a:t>Jakušina</a:t>
            </a:r>
            <a:r>
              <a:rPr lang="en-US" dirty="0"/>
              <a:t>.- </a:t>
            </a:r>
            <a:r>
              <a:rPr lang="en-US" dirty="0" err="1"/>
              <a:t>Rīga</a:t>
            </a:r>
            <a:r>
              <a:rPr lang="en-US" dirty="0"/>
              <a:t>: </a:t>
            </a:r>
            <a:r>
              <a:rPr lang="en-US" dirty="0" err="1"/>
              <a:t>RaKa</a:t>
            </a:r>
            <a:r>
              <a:rPr lang="en-US" dirty="0"/>
              <a:t>, 2020.-74 </a:t>
            </a:r>
            <a:r>
              <a:rPr lang="en-US" dirty="0" err="1"/>
              <a:t>lpp</a:t>
            </a:r>
            <a:r>
              <a:rPr lang="en-US" dirty="0"/>
              <a:t>.</a:t>
            </a:r>
          </a:p>
          <a:p>
            <a:endParaRPr lang="en-US" dirty="0"/>
          </a:p>
          <a:p>
            <a:endParaRPr lang="en-US" dirty="0"/>
          </a:p>
        </p:txBody>
      </p:sp>
      <p:pic>
        <p:nvPicPr>
          <p:cNvPr id="4098" name="Picture 2" descr="http://www.virja.lv/public/assets/books/cover_f44513f35e170c6dddc7af2b000400ac.jpg">
            <a:extLst>
              <a:ext uri="{FF2B5EF4-FFF2-40B4-BE49-F238E27FC236}">
                <a16:creationId xmlns:a16="http://schemas.microsoft.com/office/drawing/2014/main" id="{D1809F96-1E0A-4606-B009-4C9EDFD0E61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437528">
            <a:off x="457202" y="610594"/>
            <a:ext cx="1228724" cy="16362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raka.lv/files/upload/big_eec34bfd5c0006a87961ab9bb36ce4b6.jpg">
            <a:extLst>
              <a:ext uri="{FF2B5EF4-FFF2-40B4-BE49-F238E27FC236}">
                <a16:creationId xmlns:a16="http://schemas.microsoft.com/office/drawing/2014/main" id="{66846194-9516-4931-9C63-B75ABFEF3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4" y="453114"/>
            <a:ext cx="1465249" cy="19512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raka.lv/files/upload/s_thumb_1221f1ecb599fec6527546d5c33db85e.jpg">
            <a:extLst>
              <a:ext uri="{FF2B5EF4-FFF2-40B4-BE49-F238E27FC236}">
                <a16:creationId xmlns:a16="http://schemas.microsoft.com/office/drawing/2014/main" id="{0B085B86-2410-45DD-87D8-906C25DFD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180" y="914400"/>
            <a:ext cx="13335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raka.lv/files/upload/s_thumb_db5a437e961b09bebee138251efb2f3b.jpg">
            <a:extLst>
              <a:ext uri="{FF2B5EF4-FFF2-40B4-BE49-F238E27FC236}">
                <a16:creationId xmlns:a16="http://schemas.microsoft.com/office/drawing/2014/main" id="{4EAE65A0-A626-4CB2-BFCE-896BFD1F51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14568">
            <a:off x="275021" y="2336011"/>
            <a:ext cx="13335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raka.lv/files/upload/s_thumb_fa05499bb9d9072920e8bbae02a32d4a.jpg">
            <a:extLst>
              <a:ext uri="{FF2B5EF4-FFF2-40B4-BE49-F238E27FC236}">
                <a16:creationId xmlns:a16="http://schemas.microsoft.com/office/drawing/2014/main" id="{BAB8D5EF-9AE3-4783-A320-56B5FEAA3C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0224" y="2604307"/>
            <a:ext cx="13335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raka.lv/files/upload/s_thumb_bfd69def62a4638bebd84aefe041590f.jpg">
            <a:extLst>
              <a:ext uri="{FF2B5EF4-FFF2-40B4-BE49-F238E27FC236}">
                <a16:creationId xmlns:a16="http://schemas.microsoft.com/office/drawing/2014/main" id="{17B688B7-124B-4B75-9107-8CF366B7AB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8014" y="2986088"/>
            <a:ext cx="13335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raka.lv/files/upload/s_thumb_40ef1cd596745e324eb51718102ee891.jpg">
            <a:extLst>
              <a:ext uri="{FF2B5EF4-FFF2-40B4-BE49-F238E27FC236}">
                <a16:creationId xmlns:a16="http://schemas.microsoft.com/office/drawing/2014/main" id="{446757D4-F466-4ED5-8BF5-6BFAC46655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5792" y="4425959"/>
            <a:ext cx="1499914" cy="221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44AD475-5988-4298-81EA-4F115C2BBA9A}"/>
              </a:ext>
            </a:extLst>
          </p:cNvPr>
          <p:cNvGraphicFramePr>
            <a:graphicFrameLocks noGrp="1"/>
          </p:cNvGraphicFramePr>
          <p:nvPr>
            <p:extLst>
              <p:ext uri="{D42A27DB-BD31-4B8C-83A1-F6EECF244321}">
                <p14:modId xmlns:p14="http://schemas.microsoft.com/office/powerpoint/2010/main" val="911233587"/>
              </p:ext>
            </p:extLst>
          </p:nvPr>
        </p:nvGraphicFramePr>
        <p:xfrm>
          <a:off x="557214" y="463648"/>
          <a:ext cx="8826483" cy="5866133"/>
        </p:xfrm>
        <a:graphic>
          <a:graphicData uri="http://schemas.openxmlformats.org/drawingml/2006/table">
            <a:tbl>
              <a:tblPr/>
              <a:tblGrid>
                <a:gridCol w="2775264">
                  <a:extLst>
                    <a:ext uri="{9D8B030D-6E8A-4147-A177-3AD203B41FA5}">
                      <a16:colId xmlns:a16="http://schemas.microsoft.com/office/drawing/2014/main" val="3421870916"/>
                    </a:ext>
                  </a:extLst>
                </a:gridCol>
                <a:gridCol w="2746653">
                  <a:extLst>
                    <a:ext uri="{9D8B030D-6E8A-4147-A177-3AD203B41FA5}">
                      <a16:colId xmlns:a16="http://schemas.microsoft.com/office/drawing/2014/main" val="3624199618"/>
                    </a:ext>
                  </a:extLst>
                </a:gridCol>
                <a:gridCol w="3304566">
                  <a:extLst>
                    <a:ext uri="{9D8B030D-6E8A-4147-A177-3AD203B41FA5}">
                      <a16:colId xmlns:a16="http://schemas.microsoft.com/office/drawing/2014/main" val="1539798755"/>
                    </a:ext>
                  </a:extLst>
                </a:gridCol>
              </a:tblGrid>
              <a:tr h="532909">
                <a:tc gridSpan="3">
                  <a:txBody>
                    <a:bodyPr/>
                    <a:lstStyle/>
                    <a:p>
                      <a:r>
                        <a:rPr lang="en-US" sz="2800" dirty="0" err="1">
                          <a:effectLst/>
                        </a:rPr>
                        <a:t>Metodiskās</a:t>
                      </a:r>
                      <a:r>
                        <a:rPr lang="en-US" sz="2800" dirty="0">
                          <a:effectLst/>
                        </a:rPr>
                        <a:t> </a:t>
                      </a:r>
                      <a:r>
                        <a:rPr lang="en-US" sz="2800" dirty="0" err="1">
                          <a:effectLst/>
                        </a:rPr>
                        <a:t>literatūras</a:t>
                      </a:r>
                      <a:r>
                        <a:rPr lang="en-US" sz="2800" dirty="0">
                          <a:effectLst/>
                        </a:rPr>
                        <a:t> </a:t>
                      </a:r>
                      <a:r>
                        <a:rPr lang="en-US" sz="2800" dirty="0" err="1">
                          <a:effectLst/>
                        </a:rPr>
                        <a:t>abonementa</a:t>
                      </a:r>
                      <a:r>
                        <a:rPr lang="en-US" sz="2800" dirty="0">
                          <a:effectLst/>
                        </a:rPr>
                        <a:t> </a:t>
                      </a:r>
                      <a:r>
                        <a:rPr lang="en-US" sz="2800" dirty="0" err="1">
                          <a:effectLst/>
                        </a:rPr>
                        <a:t>darba</a:t>
                      </a:r>
                      <a:r>
                        <a:rPr lang="en-US" sz="2800" dirty="0">
                          <a:effectLst/>
                        </a:rPr>
                        <a:t> </a:t>
                      </a:r>
                      <a:r>
                        <a:rPr lang="en-US" sz="2800" dirty="0" err="1">
                          <a:effectLst/>
                        </a:rPr>
                        <a:t>laiks</a:t>
                      </a:r>
                      <a:r>
                        <a:rPr lang="en-US" sz="2800" dirty="0">
                          <a:effectLst/>
                        </a:rPr>
                        <a:t>:</a:t>
                      </a: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1445713"/>
                  </a:ext>
                </a:extLst>
              </a:tr>
              <a:tr h="384809">
                <a:tc rowSpan="6">
                  <a:txBody>
                    <a:bodyPr/>
                    <a:lstStyle/>
                    <a:p>
                      <a:pPr>
                        <a:lnSpc>
                          <a:spcPct val="150000"/>
                        </a:lnSpc>
                      </a:pPr>
                      <a:r>
                        <a:rPr lang="nn-NO" sz="1400" dirty="0">
                          <a:effectLst/>
                        </a:rPr>
                        <a:t>Bibliotekāre Jeļena Stankeviča</a:t>
                      </a:r>
                      <a:br>
                        <a:rPr lang="nn-NO" sz="1400" dirty="0">
                          <a:effectLst/>
                        </a:rPr>
                      </a:br>
                      <a:r>
                        <a:rPr lang="nn-NO" sz="1400" dirty="0">
                          <a:effectLst/>
                        </a:rPr>
                        <a:t>E-pasts:</a:t>
                      </a:r>
                      <a:br>
                        <a:rPr lang="nn-NO" sz="1400" dirty="0">
                          <a:effectLst/>
                        </a:rPr>
                      </a:br>
                      <a:r>
                        <a:rPr lang="nn-NO" sz="1400" dirty="0">
                          <a:effectLst/>
                        </a:rPr>
                        <a:t>jelena.stankevica@daugrc.edu.lv</a:t>
                      </a:r>
                      <a:br>
                        <a:rPr lang="nn-NO" sz="1400" dirty="0">
                          <a:effectLst/>
                        </a:rPr>
                      </a:br>
                      <a:r>
                        <a:rPr lang="nn-NO" sz="1400" dirty="0">
                          <a:effectLst/>
                        </a:rPr>
                        <a:t>mob. 22064962</a:t>
                      </a: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tc>
                  <a:txBody>
                    <a:bodyPr/>
                    <a:lstStyle/>
                    <a:p>
                      <a:endParaRPr lang="en-US" sz="1000"/>
                    </a:p>
                  </a:txBody>
                  <a:tcPr marL="51072" marR="51072" marT="25536" marB="25536">
                    <a:lnL w="15240" cap="flat" cmpd="sng" algn="ctr">
                      <a:solidFill>
                        <a:schemeClr val="bg1"/>
                      </a:solidFill>
                      <a:prstDash val="solid"/>
                      <a:round/>
                      <a:headEnd type="none" w="med" len="med"/>
                      <a:tailEnd type="none" w="med" len="med"/>
                    </a:lnL>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tcPr>
                </a:tc>
                <a:tc>
                  <a:txBody>
                    <a:bodyPr/>
                    <a:lstStyle/>
                    <a:p>
                      <a:endParaRPr lang="en-US" sz="1000"/>
                    </a:p>
                  </a:txBody>
                  <a:tcPr marL="51072" marR="51072" marT="25536" marB="25536">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9593704"/>
                  </a:ext>
                </a:extLst>
              </a:tr>
              <a:tr h="989683">
                <a:tc vMerge="1">
                  <a:txBody>
                    <a:bodyPr/>
                    <a:lstStyle/>
                    <a:p>
                      <a:endParaRPr lang="en-US"/>
                    </a:p>
                  </a:txBody>
                  <a:tcPr/>
                </a:tc>
                <a:tc>
                  <a:txBody>
                    <a:bodyPr/>
                    <a:lstStyle/>
                    <a:p>
                      <a:pPr>
                        <a:lnSpc>
                          <a:spcPct val="150000"/>
                        </a:lnSpc>
                      </a:pPr>
                      <a:r>
                        <a:rPr lang="en-US" sz="2800" dirty="0" err="1">
                          <a:effectLst/>
                        </a:rPr>
                        <a:t>Pirmdiena</a:t>
                      </a:r>
                      <a:endParaRPr lang="en-US" sz="2800" dirty="0">
                        <a:effectLst/>
                      </a:endParaRP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tc>
                  <a:txBody>
                    <a:bodyPr/>
                    <a:lstStyle/>
                    <a:p>
                      <a:pPr algn="ctr">
                        <a:lnSpc>
                          <a:spcPct val="150000"/>
                        </a:lnSpc>
                      </a:pPr>
                      <a:r>
                        <a:rPr lang="en-US" sz="2800" dirty="0">
                          <a:effectLst/>
                        </a:rPr>
                        <a:t>12:00 - 17:00</a:t>
                      </a: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805504628"/>
                  </a:ext>
                </a:extLst>
              </a:tr>
              <a:tr h="989683">
                <a:tc vMerge="1">
                  <a:txBody>
                    <a:bodyPr/>
                    <a:lstStyle/>
                    <a:p>
                      <a:endParaRPr lang="en-US"/>
                    </a:p>
                  </a:txBody>
                  <a:tcPr/>
                </a:tc>
                <a:tc>
                  <a:txBody>
                    <a:bodyPr/>
                    <a:lstStyle/>
                    <a:p>
                      <a:pPr>
                        <a:lnSpc>
                          <a:spcPct val="150000"/>
                        </a:lnSpc>
                      </a:pPr>
                      <a:r>
                        <a:rPr lang="en-US" sz="2800">
                          <a:effectLst/>
                        </a:rPr>
                        <a:t>Otrdiena</a:t>
                      </a: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tc>
                  <a:txBody>
                    <a:bodyPr/>
                    <a:lstStyle/>
                    <a:p>
                      <a:pPr algn="ctr">
                        <a:lnSpc>
                          <a:spcPct val="150000"/>
                        </a:lnSpc>
                      </a:pPr>
                      <a:r>
                        <a:rPr lang="en-US" sz="2800" dirty="0">
                          <a:effectLst/>
                        </a:rPr>
                        <a:t>12:00 - 17:00</a:t>
                      </a: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926385503"/>
                  </a:ext>
                </a:extLst>
              </a:tr>
              <a:tr h="989683">
                <a:tc vMerge="1">
                  <a:txBody>
                    <a:bodyPr/>
                    <a:lstStyle/>
                    <a:p>
                      <a:endParaRPr lang="en-US"/>
                    </a:p>
                  </a:txBody>
                  <a:tcPr/>
                </a:tc>
                <a:tc>
                  <a:txBody>
                    <a:bodyPr/>
                    <a:lstStyle/>
                    <a:p>
                      <a:pPr>
                        <a:lnSpc>
                          <a:spcPct val="150000"/>
                        </a:lnSpc>
                      </a:pPr>
                      <a:r>
                        <a:rPr lang="en-US" sz="2800" dirty="0" err="1">
                          <a:effectLst/>
                        </a:rPr>
                        <a:t>Trešdiena</a:t>
                      </a:r>
                      <a:endParaRPr lang="en-US" sz="2800" dirty="0">
                        <a:effectLst/>
                      </a:endParaRP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tc>
                  <a:txBody>
                    <a:bodyPr/>
                    <a:lstStyle/>
                    <a:p>
                      <a:pPr algn="ctr">
                        <a:lnSpc>
                          <a:spcPct val="150000"/>
                        </a:lnSpc>
                      </a:pPr>
                      <a:r>
                        <a:rPr lang="en-US" sz="2800" dirty="0">
                          <a:effectLst/>
                        </a:rPr>
                        <a:t>9:00 - 14:00</a:t>
                      </a: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122701140"/>
                  </a:ext>
                </a:extLst>
              </a:tr>
              <a:tr h="989683">
                <a:tc vMerge="1">
                  <a:txBody>
                    <a:bodyPr/>
                    <a:lstStyle/>
                    <a:p>
                      <a:endParaRPr lang="en-US"/>
                    </a:p>
                  </a:txBody>
                  <a:tcPr/>
                </a:tc>
                <a:tc>
                  <a:txBody>
                    <a:bodyPr/>
                    <a:lstStyle/>
                    <a:p>
                      <a:pPr>
                        <a:lnSpc>
                          <a:spcPct val="150000"/>
                        </a:lnSpc>
                      </a:pPr>
                      <a:r>
                        <a:rPr lang="en-US" sz="2800">
                          <a:effectLst/>
                        </a:rPr>
                        <a:t>Ceturtdiena</a:t>
                      </a: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tc>
                  <a:txBody>
                    <a:bodyPr/>
                    <a:lstStyle/>
                    <a:p>
                      <a:pPr algn="ctr">
                        <a:lnSpc>
                          <a:spcPct val="150000"/>
                        </a:lnSpc>
                      </a:pPr>
                      <a:r>
                        <a:rPr lang="en-US" sz="2800" dirty="0">
                          <a:effectLst/>
                        </a:rPr>
                        <a:t>9:00 - 17:00</a:t>
                      </a: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46643628"/>
                  </a:ext>
                </a:extLst>
              </a:tr>
              <a:tr h="989683">
                <a:tc vMerge="1">
                  <a:txBody>
                    <a:bodyPr/>
                    <a:lstStyle/>
                    <a:p>
                      <a:endParaRPr lang="en-US"/>
                    </a:p>
                  </a:txBody>
                  <a:tcPr/>
                </a:tc>
                <a:tc>
                  <a:txBody>
                    <a:bodyPr/>
                    <a:lstStyle/>
                    <a:p>
                      <a:pPr>
                        <a:lnSpc>
                          <a:spcPct val="150000"/>
                        </a:lnSpc>
                      </a:pPr>
                      <a:r>
                        <a:rPr lang="en-US" sz="2800">
                          <a:effectLst/>
                        </a:rPr>
                        <a:t>Piektdiena</a:t>
                      </a: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tc>
                  <a:txBody>
                    <a:bodyPr/>
                    <a:lstStyle/>
                    <a:p>
                      <a:pPr algn="ctr">
                        <a:lnSpc>
                          <a:spcPct val="150000"/>
                        </a:lnSpc>
                      </a:pPr>
                      <a:r>
                        <a:rPr lang="en-US" sz="2800" dirty="0">
                          <a:effectLst/>
                        </a:rPr>
                        <a:t>9:00 - 17:00</a:t>
                      </a:r>
                    </a:p>
                  </a:txBody>
                  <a:tcPr marL="51072" marR="51072" marT="25536" marB="25536" anchor="ctr">
                    <a:lnL w="15240" cap="flat" cmpd="sng" algn="ctr">
                      <a:solidFill>
                        <a:schemeClr val="bg1"/>
                      </a:solidFill>
                      <a:prstDash val="solid"/>
                      <a:round/>
                      <a:headEnd type="none" w="med" len="med"/>
                      <a:tailEnd type="none" w="med" len="med"/>
                    </a:lnL>
                    <a:lnR w="15240" cap="flat" cmpd="sng" algn="ctr">
                      <a:solidFill>
                        <a:schemeClr val="bg1"/>
                      </a:solidFill>
                      <a:prstDash val="solid"/>
                      <a:round/>
                      <a:headEnd type="none" w="med" len="med"/>
                      <a:tailEnd type="none" w="med" len="med"/>
                    </a:lnR>
                    <a:lnT w="15240" cap="flat" cmpd="sng" algn="ctr">
                      <a:solidFill>
                        <a:schemeClr val="bg1"/>
                      </a:solidFill>
                      <a:prstDash val="solid"/>
                      <a:round/>
                      <a:headEnd type="none" w="med" len="med"/>
                      <a:tailEnd type="none" w="med" len="med"/>
                    </a:lnT>
                    <a:lnB w="1524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629839938"/>
                  </a:ext>
                </a:extLst>
              </a:tr>
            </a:tbl>
          </a:graphicData>
        </a:graphic>
      </p:graphicFrame>
    </p:spTree>
    <p:extLst>
      <p:ext uri="{BB962C8B-B14F-4D97-AF65-F5344CB8AC3E}">
        <p14:creationId xmlns:p14="http://schemas.microsoft.com/office/powerpoint/2010/main" val="214303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098A-8817-42AB-824F-384EE3CEB400}"/>
              </a:ext>
            </a:extLst>
          </p:cNvPr>
          <p:cNvSpPr>
            <a:spLocks noGrp="1"/>
          </p:cNvSpPr>
          <p:nvPr>
            <p:ph type="title"/>
          </p:nvPr>
        </p:nvSpPr>
        <p:spPr/>
        <p:txBody>
          <a:bodyPr/>
          <a:lstStyle/>
          <a:p>
            <a:r>
              <a:rPr lang="en-US" dirty="0" err="1"/>
              <a:t>Vēsture</a:t>
            </a:r>
            <a:r>
              <a:rPr lang="en-US" dirty="0"/>
              <a:t> un </a:t>
            </a:r>
            <a:r>
              <a:rPr lang="en-US" dirty="0" err="1"/>
              <a:t>sociālās</a:t>
            </a:r>
            <a:r>
              <a:rPr lang="en-US" dirty="0"/>
              <a:t> </a:t>
            </a:r>
            <a:r>
              <a:rPr lang="en-US" dirty="0" err="1"/>
              <a:t>zinātnes</a:t>
            </a:r>
            <a:endParaRPr lang="en-US" dirty="0"/>
          </a:p>
        </p:txBody>
      </p:sp>
      <p:sp>
        <p:nvSpPr>
          <p:cNvPr id="4" name="Content Placeholder 3">
            <a:extLst>
              <a:ext uri="{FF2B5EF4-FFF2-40B4-BE49-F238E27FC236}">
                <a16:creationId xmlns:a16="http://schemas.microsoft.com/office/drawing/2014/main" id="{A45BDBD4-EB28-4A7B-B6BE-58833D40BC70}"/>
              </a:ext>
            </a:extLst>
          </p:cNvPr>
          <p:cNvSpPr>
            <a:spLocks noGrp="1"/>
          </p:cNvSpPr>
          <p:nvPr>
            <p:ph sz="half" idx="2"/>
          </p:nvPr>
        </p:nvSpPr>
        <p:spPr>
          <a:xfrm>
            <a:off x="2643188" y="1214439"/>
            <a:ext cx="7029451" cy="4751355"/>
          </a:xfrm>
        </p:spPr>
        <p:txBody>
          <a:bodyPr>
            <a:noAutofit/>
          </a:bodyPr>
          <a:lstStyle/>
          <a:p>
            <a:pPr marL="0" indent="0">
              <a:buNone/>
            </a:pPr>
            <a:r>
              <a:rPr lang="lv-LV" dirty="0"/>
              <a:t>Mācību grāmata saturiski aptver daļu no jaunā integrētā un kompetencēs balstītā mācību priekšmeta vidusskolā “Vēsture un sociālās zinātnes” optimālā līmeņa kursa. Mācību grāmata galvenokārt veltīta vēstures, reliģijas un politikas sasniedzamo rezultātu apguvei.</a:t>
            </a:r>
            <a:endParaRPr lang="en-US" dirty="0"/>
          </a:p>
          <a:p>
            <a:pPr marL="0" indent="0">
              <a:buNone/>
            </a:pPr>
            <a:r>
              <a:rPr lang="lv-LV" dirty="0"/>
              <a:t>Grāmatas saturs veidots, izmantojot jaunākās pedagoģiskās atziņas un paņēmienus. Katra temata ietvaros jaunietim būs iespēja uzzināt, kā apskatītie vēstures notikumi ietekmē mūsdienas, kur savā dzīvē viņš personiski jau ir saskāries ar tiem, kādos citos mācību priekšmetos un jomās iespējams papildināt un paplašināt zināšanas un izpratni. Visi uzdevumi grupēti pēc līmeņiem: zināšanas, analītiskās prasmes, problēmu risināšana un radošā darbība. Viedokļu apmaiņai un kolektīvai diskusijai klasē piedāvāti diskusiju temati. Katra temata noslēgumā grāmatas lietotājiem pieejami arī digitāli testi pamatzināšanu un izpratnes pārbaudei, lietojot viedierīces vai datorus.</a:t>
            </a:r>
            <a:endParaRPr lang="en-US" dirty="0"/>
          </a:p>
          <a:p>
            <a:pPr marL="0" indent="0">
              <a:buNone/>
            </a:pPr>
            <a:endParaRPr lang="en-US" dirty="0"/>
          </a:p>
          <a:p>
            <a:pPr marL="0" indent="0">
              <a:buNone/>
            </a:pPr>
            <a:endParaRPr lang="en-US" dirty="0"/>
          </a:p>
        </p:txBody>
      </p:sp>
      <p:pic>
        <p:nvPicPr>
          <p:cNvPr id="7170" name="Picture 2" descr="Zvaigzne ABC - Vēsture un sociālās zinātnes vidusskolai, 1. daļa.  Kompetenču pieeja">
            <a:extLst>
              <a:ext uri="{FF2B5EF4-FFF2-40B4-BE49-F238E27FC236}">
                <a16:creationId xmlns:a16="http://schemas.microsoft.com/office/drawing/2014/main" id="{06DC2DEC-521C-4902-81EA-1BE4BE9638B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884361">
            <a:off x="373857" y="2374902"/>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54C3BB-CF92-4CC4-9094-BD6EC9CFF769}"/>
              </a:ext>
            </a:extLst>
          </p:cNvPr>
          <p:cNvSpPr txBox="1"/>
          <p:nvPr/>
        </p:nvSpPr>
        <p:spPr>
          <a:xfrm>
            <a:off x="677334" y="6116715"/>
            <a:ext cx="9345555" cy="646331"/>
          </a:xfrm>
          <a:prstGeom prst="rect">
            <a:avLst/>
          </a:prstGeom>
          <a:noFill/>
        </p:spPr>
        <p:txBody>
          <a:bodyPr wrap="square" rtlCol="0">
            <a:spAutoFit/>
          </a:bodyPr>
          <a:lstStyle/>
          <a:p>
            <a:r>
              <a:rPr lang="en-US" dirty="0" err="1"/>
              <a:t>Vēsture</a:t>
            </a:r>
            <a:r>
              <a:rPr lang="en-US" dirty="0"/>
              <a:t> un </a:t>
            </a:r>
            <a:r>
              <a:rPr lang="en-US" dirty="0" err="1"/>
              <a:t>sociālās</a:t>
            </a:r>
            <a:r>
              <a:rPr lang="en-US" dirty="0"/>
              <a:t> </a:t>
            </a:r>
            <a:r>
              <a:rPr lang="en-US" dirty="0" err="1"/>
              <a:t>zinātnes</a:t>
            </a:r>
            <a:r>
              <a:rPr lang="en-US" dirty="0"/>
              <a:t> </a:t>
            </a:r>
            <a:r>
              <a:rPr lang="en-US" dirty="0" err="1"/>
              <a:t>vidusskolai</a:t>
            </a:r>
            <a:r>
              <a:rPr lang="en-US" dirty="0"/>
              <a:t> I da</a:t>
            </a:r>
            <a:r>
              <a:rPr lang="lv-LV" dirty="0"/>
              <a:t>ļ</a:t>
            </a:r>
            <a:r>
              <a:rPr lang="en-US" dirty="0"/>
              <a:t>a: vesture, </a:t>
            </a:r>
            <a:r>
              <a:rPr lang="en-US" dirty="0" err="1"/>
              <a:t>reli</a:t>
            </a:r>
            <a:r>
              <a:rPr lang="lv-LV" dirty="0"/>
              <a:t>ģ</a:t>
            </a:r>
            <a:r>
              <a:rPr lang="en-US" dirty="0" err="1"/>
              <a:t>ija</a:t>
            </a:r>
            <a:r>
              <a:rPr lang="en-US" dirty="0"/>
              <a:t> un </a:t>
            </a:r>
            <a:r>
              <a:rPr lang="en-US" dirty="0" err="1"/>
              <a:t>politika</a:t>
            </a:r>
            <a:r>
              <a:rPr lang="en-US" dirty="0"/>
              <a:t> / Valdis </a:t>
            </a:r>
            <a:r>
              <a:rPr lang="en-US" dirty="0" err="1"/>
              <a:t>Klišāns</a:t>
            </a:r>
            <a:r>
              <a:rPr lang="en-US" dirty="0"/>
              <a:t>.- </a:t>
            </a:r>
            <a:r>
              <a:rPr lang="en-US" dirty="0" err="1"/>
              <a:t>Rīga:Zvaigzne</a:t>
            </a:r>
            <a:r>
              <a:rPr lang="en-US" dirty="0"/>
              <a:t> ABC, 2021.- 223 </a:t>
            </a:r>
            <a:r>
              <a:rPr lang="en-US" dirty="0" err="1"/>
              <a:t>lpp</a:t>
            </a:r>
            <a:r>
              <a:rPr lang="en-US" dirty="0"/>
              <a:t>.,</a:t>
            </a:r>
            <a:r>
              <a:rPr lang="en-US" dirty="0" err="1"/>
              <a:t>il</a:t>
            </a:r>
            <a:r>
              <a:rPr lang="en-US" dirty="0"/>
              <a:t>.</a:t>
            </a:r>
          </a:p>
        </p:txBody>
      </p:sp>
    </p:spTree>
    <p:extLst>
      <p:ext uri="{BB962C8B-B14F-4D97-AF65-F5344CB8AC3E}">
        <p14:creationId xmlns:p14="http://schemas.microsoft.com/office/powerpoint/2010/main" val="58352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F3B003-AF0C-400F-BD07-39379B7E4DA1}"/>
              </a:ext>
            </a:extLst>
          </p:cNvPr>
          <p:cNvSpPr>
            <a:spLocks noGrp="1"/>
          </p:cNvSpPr>
          <p:nvPr>
            <p:ph sz="half" idx="2"/>
          </p:nvPr>
        </p:nvSpPr>
        <p:spPr>
          <a:xfrm>
            <a:off x="5104257" y="671513"/>
            <a:ext cx="4184034" cy="6057900"/>
          </a:xfrm>
        </p:spPr>
        <p:txBody>
          <a:bodyPr/>
          <a:lstStyle/>
          <a:p>
            <a:pPr marL="0" indent="0">
              <a:buNone/>
            </a:pPr>
            <a:r>
              <a:rPr lang="lv-LV" dirty="0"/>
              <a:t>"Timotijs Snaiders, viens no pazīstamākajiem mūsdienu vēsturniekiem, šoreiz dod padomus nākotnei — tiem, kas par spīti tehnoloģiju un populisma izaicinājumiem arī nākotnē vēlas dzīvot brīvā un demokrātiskā sabiedrībā. Tomēr šīs grāmatas uzdevums nav kādu satraukt — drīzāk nomierināt, lai parādītu, ka problēmas un izaicinājumi ir pārvarami, ja spēsim mācīties no vēstures. Analoģijas starp 20. gadsimta politiskajām kataklizmām un mūsdienu problēmām kādam var šķist pārspīlētas. Tomēr daudzviet, arī Latvijā, pagājušā gadsimta pieredze joprojām nav pilnībā apjēgta — un tas padara mūs uzņēmīgus pret vēstures atkārtošanos." (Ivars Ījabs)</a:t>
            </a:r>
            <a:endParaRPr lang="en-US" dirty="0"/>
          </a:p>
        </p:txBody>
      </p:sp>
      <p:pic>
        <p:nvPicPr>
          <p:cNvPr id="9218" name="Picture 2" descr="Par tirāniju. Divdesmitā gadsimta divdesmit mācības">
            <a:extLst>
              <a:ext uri="{FF2B5EF4-FFF2-40B4-BE49-F238E27FC236}">
                <a16:creationId xmlns:a16="http://schemas.microsoft.com/office/drawing/2014/main" id="{80EF8380-96A1-4C47-A096-EC7236CD577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623461">
            <a:off x="524029" y="558151"/>
            <a:ext cx="2805406" cy="28054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FA41CD-F965-423A-8FC9-B5989A13E07D}"/>
              </a:ext>
            </a:extLst>
          </p:cNvPr>
          <p:cNvSpPr txBox="1"/>
          <p:nvPr/>
        </p:nvSpPr>
        <p:spPr>
          <a:xfrm>
            <a:off x="187123" y="4386263"/>
            <a:ext cx="4456315" cy="923330"/>
          </a:xfrm>
          <a:prstGeom prst="rect">
            <a:avLst/>
          </a:prstGeom>
          <a:noFill/>
        </p:spPr>
        <p:txBody>
          <a:bodyPr wrap="square" rtlCol="0">
            <a:spAutoFit/>
          </a:bodyPr>
          <a:lstStyle/>
          <a:p>
            <a:r>
              <a:rPr lang="en-US" dirty="0"/>
              <a:t>Par </a:t>
            </a:r>
            <a:r>
              <a:rPr lang="en-US" dirty="0" err="1"/>
              <a:t>tirāniju</a:t>
            </a:r>
            <a:r>
              <a:rPr lang="en-US" dirty="0"/>
              <a:t>. </a:t>
            </a:r>
            <a:r>
              <a:rPr lang="en-US" dirty="0" err="1"/>
              <a:t>Divdesmitā</a:t>
            </a:r>
            <a:r>
              <a:rPr lang="en-US" dirty="0"/>
              <a:t> </a:t>
            </a:r>
            <a:r>
              <a:rPr lang="en-US" dirty="0" err="1"/>
              <a:t>gadsimta</a:t>
            </a:r>
            <a:r>
              <a:rPr lang="en-US" dirty="0"/>
              <a:t> </a:t>
            </a:r>
            <a:r>
              <a:rPr lang="en-US" dirty="0" err="1"/>
              <a:t>divdesmit</a:t>
            </a:r>
            <a:r>
              <a:rPr lang="en-US" dirty="0"/>
              <a:t> </a:t>
            </a:r>
            <a:r>
              <a:rPr lang="en-US" dirty="0" err="1"/>
              <a:t>mācības</a:t>
            </a:r>
            <a:r>
              <a:rPr lang="en-US" dirty="0"/>
              <a:t> / </a:t>
            </a:r>
            <a:r>
              <a:rPr lang="en-US" dirty="0" err="1"/>
              <a:t>Snaiders</a:t>
            </a:r>
            <a:r>
              <a:rPr lang="en-US" dirty="0"/>
              <a:t> </a:t>
            </a:r>
            <a:r>
              <a:rPr lang="en-US" dirty="0" err="1"/>
              <a:t>Timotijs</a:t>
            </a:r>
            <a:r>
              <a:rPr lang="en-US" dirty="0"/>
              <a:t>.- </a:t>
            </a:r>
            <a:r>
              <a:rPr lang="en-US" dirty="0" err="1"/>
              <a:t>Rīga</a:t>
            </a:r>
            <a:r>
              <a:rPr lang="en-US" dirty="0"/>
              <a:t>: </a:t>
            </a:r>
            <a:r>
              <a:rPr lang="en-US" dirty="0" err="1"/>
              <a:t>Jumava</a:t>
            </a:r>
            <a:r>
              <a:rPr lang="en-US" dirty="0"/>
              <a:t>, 2017.- 80 </a:t>
            </a:r>
            <a:r>
              <a:rPr lang="en-US" dirty="0" err="1"/>
              <a:t>lpp</a:t>
            </a:r>
            <a:r>
              <a:rPr lang="en-US" dirty="0"/>
              <a:t>.</a:t>
            </a:r>
          </a:p>
        </p:txBody>
      </p:sp>
    </p:spTree>
    <p:extLst>
      <p:ext uri="{BB962C8B-B14F-4D97-AF65-F5344CB8AC3E}">
        <p14:creationId xmlns:p14="http://schemas.microsoft.com/office/powerpoint/2010/main" val="137816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81EE57D-D12C-48F9-A1C7-96E29AD74FF3}"/>
              </a:ext>
            </a:extLst>
          </p:cNvPr>
          <p:cNvSpPr>
            <a:spLocks noGrp="1"/>
          </p:cNvSpPr>
          <p:nvPr>
            <p:ph sz="half" idx="2"/>
          </p:nvPr>
        </p:nvSpPr>
        <p:spPr>
          <a:xfrm>
            <a:off x="4643438" y="1600199"/>
            <a:ext cx="4630566" cy="4441163"/>
          </a:xfrm>
        </p:spPr>
        <p:txBody>
          <a:bodyPr>
            <a:normAutofit/>
          </a:bodyPr>
          <a:lstStyle/>
          <a:p>
            <a:pPr marL="0" indent="0">
              <a:buNone/>
            </a:pPr>
            <a:endParaRPr lang="en-US" sz="2000" dirty="0"/>
          </a:p>
          <a:p>
            <a:pPr marL="0" indent="0">
              <a:buNone/>
            </a:pPr>
            <a:r>
              <a:rPr lang="lv-LV" sz="2000" dirty="0"/>
              <a:t>Stratēģijas galda spēles “DemokrātiJĀ” spēlētāju uzdevums ir izveidot demokrātisku valsti. Spēles laikā spēlētāji izprot demokrātijas pamatelementu nozīmību, apzinās demokrātiskas valsts iespējas un riskus. Spēle piemērota pamatskolas vecākā posma un vidusskolas posma skolēniem</a:t>
            </a:r>
            <a:r>
              <a:rPr lang="en-US" sz="2000" dirty="0"/>
              <a:t>, </a:t>
            </a:r>
            <a:r>
              <a:rPr lang="en-US" sz="2000" dirty="0" err="1"/>
              <a:t>īpaši</a:t>
            </a:r>
            <a:r>
              <a:rPr lang="en-US" sz="2000" dirty="0"/>
              <a:t> </a:t>
            </a:r>
            <a:r>
              <a:rPr lang="en-US" sz="2000" dirty="0" err="1"/>
              <a:t>tematā</a:t>
            </a:r>
            <a:r>
              <a:rPr lang="en-US" sz="2000" dirty="0"/>
              <a:t> “</a:t>
            </a:r>
            <a:r>
              <a:rPr lang="en-US" sz="2000" dirty="0" err="1"/>
              <a:t>Demokrātiskas</a:t>
            </a:r>
            <a:r>
              <a:rPr lang="en-US" sz="2000" dirty="0"/>
              <a:t> </a:t>
            </a:r>
            <a:r>
              <a:rPr lang="en-US" sz="2000" dirty="0" err="1"/>
              <a:t>valsts</a:t>
            </a:r>
            <a:r>
              <a:rPr lang="en-US" sz="2000" dirty="0"/>
              <a:t> </a:t>
            </a:r>
            <a:r>
              <a:rPr lang="en-US" sz="2000" dirty="0" err="1"/>
              <a:t>pārvalde</a:t>
            </a:r>
            <a:r>
              <a:rPr lang="en-US" sz="2000" dirty="0"/>
              <a:t>” </a:t>
            </a:r>
            <a:r>
              <a:rPr lang="lv-LV" sz="2000" dirty="0"/>
              <a:t>.</a:t>
            </a:r>
            <a:endParaRPr lang="en-US" sz="2000" dirty="0"/>
          </a:p>
        </p:txBody>
      </p:sp>
      <p:pic>
        <p:nvPicPr>
          <p:cNvPr id="8194" name="Picture 2" descr="Mācīties demokrātiju - skolām tiek piedāvāta stratēģijas galda spēle “DemokrātiJĀ”">
            <a:extLst>
              <a:ext uri="{FF2B5EF4-FFF2-40B4-BE49-F238E27FC236}">
                <a16:creationId xmlns:a16="http://schemas.microsoft.com/office/drawing/2014/main" id="{A20F731E-4C11-45E4-A2A6-5000819738E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6363" y="2007010"/>
            <a:ext cx="4183062" cy="27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30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9D97-A742-4DF3-86F1-E18FD184BC9D}"/>
              </a:ext>
            </a:extLst>
          </p:cNvPr>
          <p:cNvSpPr>
            <a:spLocks noGrp="1"/>
          </p:cNvSpPr>
          <p:nvPr>
            <p:ph type="title"/>
          </p:nvPr>
        </p:nvSpPr>
        <p:spPr/>
        <p:txBody>
          <a:bodyPr/>
          <a:lstStyle/>
          <a:p>
            <a:r>
              <a:rPr lang="en-US" dirty="0" err="1"/>
              <a:t>Grāmatas</a:t>
            </a:r>
            <a:r>
              <a:rPr lang="en-US" dirty="0"/>
              <a:t> </a:t>
            </a:r>
            <a:r>
              <a:rPr lang="en-US" dirty="0" err="1"/>
              <a:t>logopēdiem</a:t>
            </a:r>
            <a:endParaRPr lang="en-US" dirty="0"/>
          </a:p>
        </p:txBody>
      </p:sp>
      <p:sp>
        <p:nvSpPr>
          <p:cNvPr id="4" name="Content Placeholder 3">
            <a:extLst>
              <a:ext uri="{FF2B5EF4-FFF2-40B4-BE49-F238E27FC236}">
                <a16:creationId xmlns:a16="http://schemas.microsoft.com/office/drawing/2014/main" id="{C7173FD1-E5D2-4548-BDC9-BA147A81FE62}"/>
              </a:ext>
            </a:extLst>
          </p:cNvPr>
          <p:cNvSpPr>
            <a:spLocks noGrp="1"/>
          </p:cNvSpPr>
          <p:nvPr>
            <p:ph sz="half" idx="2"/>
          </p:nvPr>
        </p:nvSpPr>
        <p:spPr>
          <a:xfrm>
            <a:off x="5089970" y="1078172"/>
            <a:ext cx="4490758" cy="5554639"/>
          </a:xfrm>
        </p:spPr>
        <p:txBody>
          <a:bodyPr>
            <a:normAutofit/>
          </a:bodyPr>
          <a:lstStyle/>
          <a:p>
            <a:pPr marL="0" indent="0">
              <a:buNone/>
            </a:pPr>
            <a:r>
              <a:rPr lang="lv-LV" dirty="0"/>
              <a:t>Grāmatā apkopotas logopēdiskās spēles, kas palīdz bērniem diferencēt balsīgos un nebalsīgos līdzskaņus</a:t>
            </a:r>
            <a:endParaRPr lang="en-US" dirty="0"/>
          </a:p>
          <a:p>
            <a:r>
              <a:rPr lang="lv-LV" dirty="0"/>
              <a:t>1. daļa veltīta līdzskaņiem s un z, š un ž, c un dz, č un dž. </a:t>
            </a:r>
            <a:endParaRPr lang="en-US" dirty="0"/>
          </a:p>
          <a:p>
            <a:r>
              <a:rPr lang="lv-LV" dirty="0"/>
              <a:t>2. daļa veltīta līdzskaņiem t un d, k un g, ķ un ģ, kā arī h.</a:t>
            </a:r>
            <a:endParaRPr lang="en-US" dirty="0"/>
          </a:p>
          <a:p>
            <a:r>
              <a:rPr lang="lv-LV" dirty="0"/>
              <a:t> 3. daļā atrodamas spēles, kas palīdz bērniem diferencēt balsīgos un nebalsīgos līdzskaņus L un R, F un V, Ļ un J, M un N, kā arī Ņ</a:t>
            </a:r>
            <a:endParaRPr lang="en-US" dirty="0"/>
          </a:p>
          <a:p>
            <a:pPr marL="0" indent="0">
              <a:buNone/>
            </a:pPr>
            <a:r>
              <a:rPr lang="lv-LV" dirty="0"/>
              <a:t>Spēles papildina metodiskie norādījumi gan par spēli, gan skaņu izrunu. Uzdevumi izstrādāti praktiskā darbā ar bērniem. Grāmatas autore ir logopēde ar ilggadīgu pieredzi</a:t>
            </a:r>
            <a:r>
              <a:rPr lang="en-US" dirty="0"/>
              <a:t>.</a:t>
            </a:r>
            <a:br>
              <a:rPr lang="lv-LV" dirty="0"/>
            </a:br>
            <a:endParaRPr lang="en-US" dirty="0"/>
          </a:p>
        </p:txBody>
      </p:sp>
      <p:pic>
        <p:nvPicPr>
          <p:cNvPr id="1026" name="Picture 2" descr="Līdzskaņu spēles 3 daļa - Globuss">
            <a:extLst>
              <a:ext uri="{FF2B5EF4-FFF2-40B4-BE49-F238E27FC236}">
                <a16:creationId xmlns:a16="http://schemas.microsoft.com/office/drawing/2014/main" id="{017EF617-1989-4324-B6B9-A33EE29F8CE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455705">
            <a:off x="486735" y="1930400"/>
            <a:ext cx="1781175" cy="2562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īdzskaņu spēles 1 daļa - Globuss">
            <a:extLst>
              <a:ext uri="{FF2B5EF4-FFF2-40B4-BE49-F238E27FC236}">
                <a16:creationId xmlns:a16="http://schemas.microsoft.com/office/drawing/2014/main" id="{B82888C9-198C-4C78-BE5A-BD2B48BF5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0363">
            <a:off x="2637630" y="1709720"/>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īdzskaņu spēles (ar pielikumu) 2.daļa">
            <a:extLst>
              <a:ext uri="{FF2B5EF4-FFF2-40B4-BE49-F238E27FC236}">
                <a16:creationId xmlns:a16="http://schemas.microsoft.com/office/drawing/2014/main" id="{B869473F-AB13-4FD2-9542-5347399C7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582" y="4210015"/>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98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59639C-9725-465F-9A3C-C7FFC0D07DB5}"/>
              </a:ext>
            </a:extLst>
          </p:cNvPr>
          <p:cNvSpPr>
            <a:spLocks noGrp="1"/>
          </p:cNvSpPr>
          <p:nvPr>
            <p:ph sz="half" idx="2"/>
          </p:nvPr>
        </p:nvSpPr>
        <p:spPr>
          <a:xfrm>
            <a:off x="3316406" y="573207"/>
            <a:ext cx="5957598" cy="6018662"/>
          </a:xfrm>
        </p:spPr>
        <p:txBody>
          <a:bodyPr>
            <a:noAutofit/>
          </a:bodyPr>
          <a:lstStyle/>
          <a:p>
            <a:pPr marL="0" indent="0">
              <a:buNone/>
            </a:pPr>
            <a:r>
              <a:rPr lang="lv-LV" sz="2400" dirty="0"/>
              <a:t>Grāmatā apkopoti uzdevumi, kas palīdz atpazīt tās skaņas un atbilstīgos burtus, kas bērniem parasti sagādā grūtības. Grāmatas pirmajā daļā dotas darba lapas, kuras izmantojot bērns var mācīties atšķir pirmo vārda skaņu un tai atbilstīgo burtu. Autore piedāvā gan izvēlēties vārdus no dotajiem (nosaukt attēlā redzamo), gan papildināt ar saviem piemēriem. Otrajā daļā doti uzdevumi, kas mudina bērnu atpazīt skaņu un tai atbilstīgo burtu vārda sākumā, vidū vai beigās. Trešā daļa veltīta balsīgo un nebalsīgo līdzskaņu atšķiršanai. Grāmatu var izmantot gan sākumskolas skolotāji un logopēdi, gan vecāki.</a:t>
            </a:r>
            <a:endParaRPr lang="en-US" sz="2400" dirty="0"/>
          </a:p>
        </p:txBody>
      </p:sp>
      <p:pic>
        <p:nvPicPr>
          <p:cNvPr id="2050" name="Picture 2" descr="Saklausām skaņas vārdā (ar pielikumu)">
            <a:extLst>
              <a:ext uri="{FF2B5EF4-FFF2-40B4-BE49-F238E27FC236}">
                <a16:creationId xmlns:a16="http://schemas.microsoft.com/office/drawing/2014/main" id="{AA08EACA-98A9-42F0-AF0A-7FA19C1510E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759837">
            <a:off x="876838" y="2333991"/>
            <a:ext cx="17526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52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4C2E8-3DA2-4A4D-9AE2-9CE70A50DA5C}"/>
              </a:ext>
            </a:extLst>
          </p:cNvPr>
          <p:cNvSpPr>
            <a:spLocks noGrp="1"/>
          </p:cNvSpPr>
          <p:nvPr>
            <p:ph type="title"/>
          </p:nvPr>
        </p:nvSpPr>
        <p:spPr/>
        <p:txBody>
          <a:bodyPr/>
          <a:lstStyle/>
          <a:p>
            <a:r>
              <a:rPr lang="en-US" dirty="0" err="1"/>
              <a:t>Krievu</a:t>
            </a:r>
            <a:r>
              <a:rPr lang="en-US" dirty="0"/>
              <a:t> </a:t>
            </a:r>
            <a:r>
              <a:rPr lang="en-US" dirty="0" err="1"/>
              <a:t>valoda</a:t>
            </a:r>
            <a:r>
              <a:rPr lang="en-US" dirty="0"/>
              <a:t> (</a:t>
            </a:r>
            <a:r>
              <a:rPr lang="en-US" dirty="0" err="1"/>
              <a:t>svešvaloda</a:t>
            </a:r>
            <a:r>
              <a:rPr lang="en-US" dirty="0"/>
              <a:t>)</a:t>
            </a:r>
          </a:p>
        </p:txBody>
      </p:sp>
      <p:sp>
        <p:nvSpPr>
          <p:cNvPr id="4" name="Content Placeholder 3">
            <a:extLst>
              <a:ext uri="{FF2B5EF4-FFF2-40B4-BE49-F238E27FC236}">
                <a16:creationId xmlns:a16="http://schemas.microsoft.com/office/drawing/2014/main" id="{049C16C8-729F-47A8-8D01-985D8D219F92}"/>
              </a:ext>
            </a:extLst>
          </p:cNvPr>
          <p:cNvSpPr>
            <a:spLocks noGrp="1"/>
          </p:cNvSpPr>
          <p:nvPr>
            <p:ph sz="half" idx="2"/>
          </p:nvPr>
        </p:nvSpPr>
        <p:spPr>
          <a:xfrm>
            <a:off x="4657382" y="1671639"/>
            <a:ext cx="5155834" cy="4357686"/>
          </a:xfrm>
        </p:spPr>
        <p:txBody>
          <a:bodyPr>
            <a:normAutofit/>
          </a:bodyPr>
          <a:lstStyle/>
          <a:p>
            <a:pPr marL="0" indent="0">
              <a:buNone/>
            </a:pPr>
            <a:r>
              <a:rPr lang="lv-LV" sz="2000" dirty="0"/>
              <a:t>Mācību komplekts veidots saskaņā ar jauno pamatizglītības standartu (MK 2018. gada 27. novembra noteikumi Nr.747 “Noteikumi par valsts pamatizglītības standartu un pamatizglītības programmu paraugiem”) atbilstoši Eiropas Sociālā fonda projektā “Kompetenču pieeja mācību saturā” izstrādātajam mācību priekšmeta Krievu valoda (otrā svešvaloda) 4.–9. klasei programmas paraugam.</a:t>
            </a:r>
            <a:br>
              <a:rPr lang="lv-LV" sz="2000" dirty="0"/>
            </a:br>
            <a:br>
              <a:rPr lang="lv-LV" sz="2000" dirty="0"/>
            </a:br>
            <a:r>
              <a:rPr lang="en-US" sz="2000" dirty="0"/>
              <a:t>M</a:t>
            </a:r>
            <a:r>
              <a:rPr lang="lv-LV" sz="2000" dirty="0"/>
              <a:t>ācību komplekt</a:t>
            </a:r>
            <a:r>
              <a:rPr lang="en-US" sz="2000" dirty="0"/>
              <a:t>ā </a:t>
            </a:r>
            <a:r>
              <a:rPr lang="en-US" sz="2000" dirty="0" err="1"/>
              <a:t>ir</a:t>
            </a:r>
            <a:r>
              <a:rPr lang="en-US" sz="2000" dirty="0"/>
              <a:t> </a:t>
            </a:r>
            <a:r>
              <a:rPr lang="en-US" sz="2000" dirty="0" err="1"/>
              <a:t>arī</a:t>
            </a:r>
            <a:r>
              <a:rPr lang="lv-LV" sz="2000" dirty="0"/>
              <a:t> darba burtnīca un skolotāja grāmata.</a:t>
            </a:r>
            <a:endParaRPr lang="en-US" sz="2000" dirty="0"/>
          </a:p>
        </p:txBody>
      </p:sp>
      <p:pic>
        <p:nvPicPr>
          <p:cNvPr id="5122" name="Picture 2" descr="Zvaigzne ABC - Кл@ссно! Krievu valoda 4. klasei. Mācību grāmata +  papildsaturs">
            <a:extLst>
              <a:ext uri="{FF2B5EF4-FFF2-40B4-BE49-F238E27FC236}">
                <a16:creationId xmlns:a16="http://schemas.microsoft.com/office/drawing/2014/main" id="{63076B0A-176F-4CE3-8D6A-49FFD6E245C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999609">
            <a:off x="783431" y="2157412"/>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л@ссно! Krievu valoda 4. klasei. Darba b-ca">
            <a:extLst>
              <a:ext uri="{FF2B5EF4-FFF2-40B4-BE49-F238E27FC236}">
                <a16:creationId xmlns:a16="http://schemas.microsoft.com/office/drawing/2014/main" id="{D2781FBD-58FE-498F-BB6D-7700450C3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6467">
            <a:off x="2671762" y="2160589"/>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Zvaigzne ABC - Кл@ссно! Krievu valoda 4. klasei. Mācību grāmata +  papildsaturs">
            <a:extLst>
              <a:ext uri="{FF2B5EF4-FFF2-40B4-BE49-F238E27FC236}">
                <a16:creationId xmlns:a16="http://schemas.microsoft.com/office/drawing/2014/main" id="{DF9C4CAF-1D71-49C2-AAE9-29E0E554AC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425" y="3999324"/>
            <a:ext cx="12858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96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ECE6AD-20B7-4BEC-9883-925C68608EFC}"/>
              </a:ext>
            </a:extLst>
          </p:cNvPr>
          <p:cNvSpPr>
            <a:spLocks noGrp="1"/>
          </p:cNvSpPr>
          <p:nvPr>
            <p:ph sz="half" idx="2"/>
          </p:nvPr>
        </p:nvSpPr>
        <p:spPr>
          <a:xfrm>
            <a:off x="4457700" y="671513"/>
            <a:ext cx="4816304" cy="5369849"/>
          </a:xfrm>
        </p:spPr>
        <p:txBody>
          <a:bodyPr>
            <a:normAutofit/>
          </a:bodyPr>
          <a:lstStyle/>
          <a:p>
            <a:r>
              <a:rPr lang="ru-RU" sz="2000" dirty="0"/>
              <a:t>Просто по-русски</a:t>
            </a:r>
            <a:r>
              <a:rPr lang="en-US" sz="2000" dirty="0"/>
              <a:t>: </a:t>
            </a:r>
            <a:r>
              <a:rPr lang="en-US" sz="2000" dirty="0" err="1"/>
              <a:t>mācību</a:t>
            </a:r>
            <a:r>
              <a:rPr lang="en-US" sz="2000" dirty="0"/>
              <a:t> </a:t>
            </a:r>
            <a:r>
              <a:rPr lang="en-US" sz="2000" dirty="0" err="1"/>
              <a:t>grāmata</a:t>
            </a:r>
            <a:r>
              <a:rPr lang="en-US" sz="2000" dirty="0"/>
              <a:t> 5.klasei / </a:t>
            </a:r>
            <a:r>
              <a:rPr lang="en-US" sz="2000" dirty="0" err="1"/>
              <a:t>E.Arhangeļskaja</a:t>
            </a:r>
            <a:r>
              <a:rPr lang="en-US" sz="2000" dirty="0"/>
              <a:t>.- </a:t>
            </a:r>
            <a:r>
              <a:rPr lang="en-US" sz="2000" dirty="0" err="1"/>
              <a:t>Rīga:RETORIKA</a:t>
            </a:r>
            <a:r>
              <a:rPr lang="en-US" sz="2000" dirty="0"/>
              <a:t> A, 2021</a:t>
            </a:r>
          </a:p>
          <a:p>
            <a:endParaRPr lang="en-US" sz="2000" dirty="0"/>
          </a:p>
          <a:p>
            <a:pPr marL="0" indent="0">
              <a:buNone/>
            </a:pPr>
            <a:r>
              <a:rPr lang="en-US" sz="2000" dirty="0" err="1"/>
              <a:t>Komplektā</a:t>
            </a:r>
            <a:r>
              <a:rPr lang="en-US" sz="2000" dirty="0"/>
              <a:t> </a:t>
            </a:r>
            <a:r>
              <a:rPr lang="en-US" sz="2000" dirty="0" err="1"/>
              <a:t>darba</a:t>
            </a:r>
            <a:r>
              <a:rPr lang="en-US" sz="2000" dirty="0"/>
              <a:t> </a:t>
            </a:r>
            <a:r>
              <a:rPr lang="en-US" sz="2000" dirty="0" err="1"/>
              <a:t>burtnīca</a:t>
            </a:r>
            <a:r>
              <a:rPr lang="en-US" sz="2000" dirty="0"/>
              <a:t> un </a:t>
            </a:r>
            <a:r>
              <a:rPr lang="en-US" sz="2000" dirty="0" err="1"/>
              <a:t>pārbaudes</a:t>
            </a:r>
            <a:r>
              <a:rPr lang="en-US" sz="2000" dirty="0"/>
              <a:t> </a:t>
            </a:r>
            <a:r>
              <a:rPr lang="en-US" sz="2000" dirty="0" err="1"/>
              <a:t>darbi</a:t>
            </a:r>
            <a:r>
              <a:rPr lang="en-US" sz="2000" dirty="0"/>
              <a:t>.</a:t>
            </a:r>
          </a:p>
          <a:p>
            <a:pPr marL="0" indent="0">
              <a:buNone/>
            </a:pPr>
            <a:r>
              <a:rPr lang="en-US" sz="2000" dirty="0" err="1"/>
              <a:t>Komplekts</a:t>
            </a:r>
            <a:r>
              <a:rPr lang="en-US" sz="2000" dirty="0"/>
              <a:t> </a:t>
            </a:r>
            <a:r>
              <a:rPr lang="en-US" sz="2000" dirty="0" err="1"/>
              <a:t>turpina</a:t>
            </a:r>
            <a:r>
              <a:rPr lang="en-US" sz="2000" dirty="0"/>
              <a:t> </a:t>
            </a:r>
            <a:r>
              <a:rPr lang="en-US" sz="2000" dirty="0" err="1"/>
              <a:t>izdevumu</a:t>
            </a:r>
            <a:r>
              <a:rPr lang="en-US" sz="2000" dirty="0"/>
              <a:t> “</a:t>
            </a:r>
            <a:r>
              <a:rPr lang="ru-RU" sz="2000" dirty="0"/>
              <a:t>Просто по-русски</a:t>
            </a:r>
            <a:r>
              <a:rPr lang="en-US" sz="2000" dirty="0"/>
              <a:t>. </a:t>
            </a:r>
            <a:r>
              <a:rPr lang="en-US" sz="2000" dirty="0" err="1"/>
              <a:t>Krievu</a:t>
            </a:r>
            <a:r>
              <a:rPr lang="en-US" sz="2000" dirty="0"/>
              <a:t> </a:t>
            </a:r>
            <a:r>
              <a:rPr lang="en-US" sz="2000" dirty="0" err="1"/>
              <a:t>valoda</a:t>
            </a:r>
            <a:r>
              <a:rPr lang="en-US" sz="2000" dirty="0"/>
              <a:t> 4.klasei” </a:t>
            </a:r>
            <a:r>
              <a:rPr lang="en-US" sz="2000" dirty="0" err="1"/>
              <a:t>Līmenis</a:t>
            </a:r>
            <a:r>
              <a:rPr lang="en-US" sz="2000" dirty="0"/>
              <a:t> A1.1</a:t>
            </a:r>
          </a:p>
          <a:p>
            <a:pPr marL="0" indent="0">
              <a:buNone/>
            </a:pPr>
            <a:r>
              <a:rPr lang="en-US" sz="2000" dirty="0" err="1"/>
              <a:t>Apstiprinājusi</a:t>
            </a:r>
            <a:r>
              <a:rPr lang="en-US" sz="2000" dirty="0"/>
              <a:t> </a:t>
            </a:r>
            <a:r>
              <a:rPr lang="en-US" sz="2000" dirty="0" err="1"/>
              <a:t>Latvijas</a:t>
            </a:r>
            <a:r>
              <a:rPr lang="en-US" sz="2000" dirty="0"/>
              <a:t> </a:t>
            </a:r>
            <a:r>
              <a:rPr lang="en-US" sz="2000" dirty="0" err="1"/>
              <a:t>Republikas</a:t>
            </a:r>
            <a:r>
              <a:rPr lang="en-US" sz="2000" dirty="0"/>
              <a:t> </a:t>
            </a:r>
            <a:r>
              <a:rPr lang="en-US" sz="2000" dirty="0" err="1"/>
              <a:t>Izglītības</a:t>
            </a:r>
            <a:r>
              <a:rPr lang="en-US" sz="2000" dirty="0"/>
              <a:t> un </a:t>
            </a:r>
            <a:r>
              <a:rPr lang="en-US" sz="2000" dirty="0" err="1"/>
              <a:t>zinātnes</a:t>
            </a:r>
            <a:r>
              <a:rPr lang="en-US" sz="2000" dirty="0"/>
              <a:t> </a:t>
            </a:r>
            <a:r>
              <a:rPr lang="en-US" sz="2000" dirty="0" err="1"/>
              <a:t>ministrija</a:t>
            </a:r>
            <a:r>
              <a:rPr lang="en-US" sz="2000" dirty="0"/>
              <a:t> 2021. </a:t>
            </a:r>
            <a:r>
              <a:rPr lang="en-US" sz="2000" dirty="0" err="1"/>
              <a:t>gadā</a:t>
            </a:r>
            <a:r>
              <a:rPr lang="en-US" sz="2000" dirty="0"/>
              <a:t>.</a:t>
            </a:r>
          </a:p>
        </p:txBody>
      </p:sp>
      <p:pic>
        <p:nvPicPr>
          <p:cNvPr id="6146" name="Picture 2" descr="Prosto po russki 4. klasei | Metodiskās rekomendācijas">
            <a:extLst>
              <a:ext uri="{FF2B5EF4-FFF2-40B4-BE49-F238E27FC236}">
                <a16:creationId xmlns:a16="http://schemas.microsoft.com/office/drawing/2014/main" id="{9B3D21F4-57A8-445B-B93E-D592A438B0F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07231" y="870744"/>
            <a:ext cx="1238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rosto po-russki 4.kl.">
            <a:extLst>
              <a:ext uri="{FF2B5EF4-FFF2-40B4-BE49-F238E27FC236}">
                <a16:creationId xmlns:a16="http://schemas.microsoft.com/office/drawing/2014/main" id="{DE9447D1-3020-43DB-9037-C18DC7573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128713"/>
            <a:ext cx="17907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издательство [RETORIKA A]">
            <a:extLst>
              <a:ext uri="{FF2B5EF4-FFF2-40B4-BE49-F238E27FC236}">
                <a16:creationId xmlns:a16="http://schemas.microsoft.com/office/drawing/2014/main" id="{EB6FD593-3F61-4B13-99F4-4175FFF6C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268" y="3671888"/>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61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42FC-CCD5-4EE2-81F6-0B169ACC69BB}"/>
              </a:ext>
            </a:extLst>
          </p:cNvPr>
          <p:cNvSpPr>
            <a:spLocks noGrp="1"/>
          </p:cNvSpPr>
          <p:nvPr>
            <p:ph type="title"/>
          </p:nvPr>
        </p:nvSpPr>
        <p:spPr>
          <a:xfrm>
            <a:off x="677334" y="609600"/>
            <a:ext cx="8596668" cy="1032588"/>
          </a:xfrm>
        </p:spPr>
        <p:txBody>
          <a:bodyPr/>
          <a:lstStyle/>
          <a:p>
            <a:r>
              <a:rPr lang="en-US" dirty="0" err="1"/>
              <a:t>Latviešu</a:t>
            </a:r>
            <a:r>
              <a:rPr lang="en-US" dirty="0"/>
              <a:t> </a:t>
            </a:r>
            <a:r>
              <a:rPr lang="en-US" dirty="0" err="1"/>
              <a:t>valodas</a:t>
            </a:r>
            <a:r>
              <a:rPr lang="en-US" dirty="0"/>
              <a:t> un </a:t>
            </a:r>
            <a:r>
              <a:rPr lang="en-US" dirty="0" err="1"/>
              <a:t>literatūra</a:t>
            </a:r>
            <a:endParaRPr lang="en-US" dirty="0"/>
          </a:p>
        </p:txBody>
      </p:sp>
      <p:sp>
        <p:nvSpPr>
          <p:cNvPr id="4" name="Content Placeholder 3">
            <a:extLst>
              <a:ext uri="{FF2B5EF4-FFF2-40B4-BE49-F238E27FC236}">
                <a16:creationId xmlns:a16="http://schemas.microsoft.com/office/drawing/2014/main" id="{13620186-CCFC-4E43-901E-44D6DD64ED54}"/>
              </a:ext>
            </a:extLst>
          </p:cNvPr>
          <p:cNvSpPr>
            <a:spLocks noGrp="1"/>
          </p:cNvSpPr>
          <p:nvPr>
            <p:ph sz="half" idx="2"/>
          </p:nvPr>
        </p:nvSpPr>
        <p:spPr>
          <a:xfrm>
            <a:off x="3507698" y="1244185"/>
            <a:ext cx="6850505" cy="4781862"/>
          </a:xfrm>
        </p:spPr>
        <p:txBody>
          <a:bodyPr>
            <a:normAutofit lnSpcReduction="10000"/>
          </a:bodyPr>
          <a:lstStyle/>
          <a:p>
            <a:pPr marL="0" indent="0">
              <a:buNone/>
            </a:pPr>
            <a:r>
              <a:rPr lang="lv-LV" sz="2000" dirty="0"/>
              <a:t>Valsts Āgenskalna ģimnāzijas skolotājas Anita Vanaga, Daiga Pātaga un Agnese Puķe ir radījušas laboratorijas darbus literatūrā un latviešu valodā, lai motivētu skolēnus apgūt latviešu valodu un literatūru un veidotu prasmi pārbaudīt paveikto.</a:t>
            </a:r>
          </a:p>
          <a:p>
            <a:pPr marL="0" indent="0">
              <a:buNone/>
            </a:pPr>
            <a:r>
              <a:rPr lang="lv-LV" sz="2000" dirty="0"/>
              <a:t>Iespējams, skolēni bieži vien uzdod jautājumu: “Kāpēc tas jāapgūst?” Šie darbi palīdzēs rast atbildi uz minēto jautājumu. Tie veido izpratni par līdzīgo un atšķirīgo laboratorijas darbu izstrādē dabaszinātņu un humanitārajā jomā, attīsta prasmi izmantot mācību informāciju un resursus temata izpratnei un pilnveido prasmi veikt pašvērtējumu un diskutēt par to. Darbi piedāvā veidot kopsavilkumu iegūtajām prasmēm, izprast jaunās valodas vai kultūras parādības, sasaistīt tās ar mūsdienu norisēm.</a:t>
            </a:r>
          </a:p>
          <a:p>
            <a:pPr marL="0" indent="0">
              <a:buNone/>
            </a:pPr>
            <a:r>
              <a:rPr lang="en-US" dirty="0" err="1"/>
              <a:t>Piemērota</a:t>
            </a:r>
            <a:r>
              <a:rPr lang="en-US" dirty="0"/>
              <a:t> </a:t>
            </a:r>
            <a:r>
              <a:rPr lang="en-US" dirty="0" err="1"/>
              <a:t>literatūras</a:t>
            </a:r>
            <a:r>
              <a:rPr lang="en-US" dirty="0"/>
              <a:t> </a:t>
            </a:r>
            <a:r>
              <a:rPr lang="en-US" dirty="0" err="1"/>
              <a:t>tematu</a:t>
            </a:r>
            <a:r>
              <a:rPr lang="en-US" dirty="0"/>
              <a:t> </a:t>
            </a:r>
            <a:r>
              <a:rPr lang="en-US" dirty="0" err="1"/>
              <a:t>apguvei</a:t>
            </a:r>
            <a:r>
              <a:rPr lang="en-US" dirty="0"/>
              <a:t> 10. </a:t>
            </a:r>
            <a:r>
              <a:rPr lang="en-US" dirty="0" err="1"/>
              <a:t>klasē</a:t>
            </a:r>
            <a:r>
              <a:rPr lang="en-US" dirty="0"/>
              <a:t>.</a:t>
            </a:r>
          </a:p>
        </p:txBody>
      </p:sp>
      <p:pic>
        <p:nvPicPr>
          <p:cNvPr id="11266" name="Picture 2" descr="Daiga Pātaga, Agnese Puķe, Anita Vanaga - Laboratorijas darbi literatūrā un latviešu valodā vidusskolai">
            <a:extLst>
              <a:ext uri="{FF2B5EF4-FFF2-40B4-BE49-F238E27FC236}">
                <a16:creationId xmlns:a16="http://schemas.microsoft.com/office/drawing/2014/main" id="{290515D9-D60F-4A2F-933D-2E269C94F45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986569">
            <a:off x="420583" y="2081676"/>
            <a:ext cx="2857500"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3E2426-059A-43EE-9F2F-CEE17E3C1350}"/>
              </a:ext>
            </a:extLst>
          </p:cNvPr>
          <p:cNvSpPr txBox="1"/>
          <p:nvPr/>
        </p:nvSpPr>
        <p:spPr>
          <a:xfrm>
            <a:off x="2368446" y="6026047"/>
            <a:ext cx="8874177" cy="646331"/>
          </a:xfrm>
          <a:prstGeom prst="rect">
            <a:avLst/>
          </a:prstGeom>
          <a:noFill/>
        </p:spPr>
        <p:txBody>
          <a:bodyPr wrap="square" rtlCol="0">
            <a:spAutoFit/>
          </a:bodyPr>
          <a:lstStyle/>
          <a:p>
            <a:r>
              <a:rPr lang="en-US" dirty="0" err="1"/>
              <a:t>Laboratorijas</a:t>
            </a:r>
            <a:r>
              <a:rPr lang="en-US" dirty="0"/>
              <a:t> </a:t>
            </a:r>
            <a:r>
              <a:rPr lang="en-US" dirty="0" err="1"/>
              <a:t>darbi</a:t>
            </a:r>
            <a:r>
              <a:rPr lang="en-US" dirty="0"/>
              <a:t> </a:t>
            </a:r>
            <a:r>
              <a:rPr lang="en-US" dirty="0" err="1"/>
              <a:t>literatūrā</a:t>
            </a:r>
            <a:r>
              <a:rPr lang="en-US" dirty="0"/>
              <a:t> un </a:t>
            </a:r>
            <a:r>
              <a:rPr lang="en-US" dirty="0" err="1"/>
              <a:t>latviešu</a:t>
            </a:r>
            <a:r>
              <a:rPr lang="en-US" dirty="0"/>
              <a:t> </a:t>
            </a:r>
            <a:r>
              <a:rPr lang="en-US" dirty="0" err="1"/>
              <a:t>valodā</a:t>
            </a:r>
            <a:r>
              <a:rPr lang="en-US" dirty="0"/>
              <a:t> </a:t>
            </a:r>
            <a:r>
              <a:rPr lang="en-US" dirty="0" err="1"/>
              <a:t>vidusskolai</a:t>
            </a:r>
            <a:r>
              <a:rPr lang="en-US" dirty="0"/>
              <a:t> /</a:t>
            </a:r>
            <a:r>
              <a:rPr lang="en-US" dirty="0" err="1"/>
              <a:t>D.Pātaga</a:t>
            </a:r>
            <a:r>
              <a:rPr lang="en-US" dirty="0"/>
              <a:t>, </a:t>
            </a:r>
            <a:r>
              <a:rPr lang="en-US" dirty="0" err="1"/>
              <a:t>A.Pu</a:t>
            </a:r>
            <a:r>
              <a:rPr lang="lv-LV" dirty="0"/>
              <a:t>ķ</a:t>
            </a:r>
            <a:r>
              <a:rPr lang="en-US" dirty="0"/>
              <a:t>e, </a:t>
            </a:r>
            <a:r>
              <a:rPr lang="en-US" dirty="0" err="1"/>
              <a:t>A.Vanaga</a:t>
            </a:r>
            <a:r>
              <a:rPr lang="en-US" dirty="0"/>
              <a:t>.- </a:t>
            </a:r>
            <a:r>
              <a:rPr lang="en-US" dirty="0" err="1"/>
              <a:t>Rīga:Zvaigzne</a:t>
            </a:r>
            <a:r>
              <a:rPr lang="en-US" dirty="0"/>
              <a:t> ABC, 2021.- 96 </a:t>
            </a:r>
            <a:r>
              <a:rPr lang="en-US" dirty="0" err="1"/>
              <a:t>lpp</a:t>
            </a:r>
            <a:r>
              <a:rPr lang="en-US" dirty="0"/>
              <a:t>.</a:t>
            </a:r>
          </a:p>
        </p:txBody>
      </p:sp>
    </p:spTree>
    <p:extLst>
      <p:ext uri="{BB962C8B-B14F-4D97-AF65-F5344CB8AC3E}">
        <p14:creationId xmlns:p14="http://schemas.microsoft.com/office/powerpoint/2010/main" val="16517452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289</TotalTime>
  <Words>1327</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Jaunumi DVĢ metodiskās literatūras abonementā </vt:lpstr>
      <vt:lpstr>Vēsture un sociālās zinātnes</vt:lpstr>
      <vt:lpstr>PowerPoint Presentation</vt:lpstr>
      <vt:lpstr>PowerPoint Presentation</vt:lpstr>
      <vt:lpstr>Grāmatas logopēdiem</vt:lpstr>
      <vt:lpstr>PowerPoint Presentation</vt:lpstr>
      <vt:lpstr>Krievu valoda (svešvaloda)</vt:lpstr>
      <vt:lpstr>PowerPoint Presentation</vt:lpstr>
      <vt:lpstr>Latviešu valodas un literatūra</vt:lpstr>
      <vt:lpstr>PowerPoint Presentation</vt:lpstr>
      <vt:lpstr>Bioloģija</vt:lpstr>
      <vt:lpstr>Mūzikas skolotājiem: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Jaunumi DVĢ metodiskās literatūras abonimentā</dc:title>
  <dc:creator>bib001</dc:creator>
  <cp:lastModifiedBy>bib001</cp:lastModifiedBy>
  <cp:revision>19</cp:revision>
  <dcterms:created xsi:type="dcterms:W3CDTF">2022-03-28T11:26:12Z</dcterms:created>
  <dcterms:modified xsi:type="dcterms:W3CDTF">2022-03-30T08:12:20Z</dcterms:modified>
</cp:coreProperties>
</file>